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3" r:id="rId9"/>
    <p:sldId id="268" r:id="rId10"/>
    <p:sldId id="266" r:id="rId11"/>
    <p:sldId id="267" r:id="rId12"/>
    <p:sldId id="269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6F06A-0A88-46C5-8298-7A1A8C11305D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E79AD-BA23-4CDA-B16C-F5D4C3EE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323"/>
            <a:ext cx="5486400" cy="4112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3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hlink"/>
                </a:solidFill>
              </a:rPr>
              <a:t>FAD sensors and Spider</a:t>
            </a:r>
          </a:p>
          <a:p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8600" y="1828800"/>
            <a:ext cx="85771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Next-Generation Wireless Bridge Weigh-in-Motion </a:t>
            </a: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(WIM</a:t>
            </a: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System Integrated with Nondestructive Evaluation (NDE) Capability for Transportation Infrastructure Safety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2383" y="6324600"/>
            <a:ext cx="520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CATSS-UTC </a:t>
            </a:r>
            <a:r>
              <a:rPr lang="en-US" dirty="0" smtClean="0"/>
              <a:t>Symposium, Orlando, FL, Feb 14-15,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2987" y="4495800"/>
            <a:ext cx="2768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Presenter: Li Dong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754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481507"/>
              </p:ext>
            </p:extLst>
          </p:nvPr>
        </p:nvGraphicFramePr>
        <p:xfrm>
          <a:off x="76200" y="2286000"/>
          <a:ext cx="8935844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3" imgW="5448311" imgH="2009843" progId="Excel.Sheet.8">
                  <p:embed/>
                </p:oleObj>
              </mc:Choice>
              <mc:Fallback>
                <p:oleObj name="Worksheet" r:id="rId3" imgW="5448311" imgH="2009843" progId="Excel.Shee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286000"/>
                        <a:ext cx="8935844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553200" y="2514601"/>
            <a:ext cx="838200" cy="22860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Six-Quarter Schedule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7155689"/>
              </p:ext>
            </p:extLst>
          </p:nvPr>
        </p:nvGraphicFramePr>
        <p:xfrm>
          <a:off x="34925" y="904875"/>
          <a:ext cx="4968875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Graph" r:id="rId3" imgW="4276800" imgH="3025440" progId="">
                  <p:embed/>
                </p:oleObj>
              </mc:Choice>
              <mc:Fallback>
                <p:oleObj name="Graph" r:id="rId3" imgW="4276800" imgH="302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904875"/>
                        <a:ext cx="4968875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183063" y="986040"/>
          <a:ext cx="4781550" cy="338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Graph" r:id="rId5" imgW="4276800" imgH="3025440" progId="">
                  <p:embed/>
                </p:oleObj>
              </mc:Choice>
              <mc:Fallback>
                <p:oleObj name="Graph" r:id="rId5" imgW="4276800" imgH="302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986040"/>
                        <a:ext cx="4781550" cy="338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35150" y="4442028"/>
            <a:ext cx="1528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/>
              <a:t>Amplitude</a:t>
            </a:r>
            <a:endParaRPr lang="zh-CN" alt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13300" y="4442028"/>
            <a:ext cx="364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/>
              <a:t>A</a:t>
            </a:r>
            <a:r>
              <a:rPr lang="en-US" altLang="en-US" dirty="0"/>
              <a:t>mplitude transmission coefficient</a:t>
            </a:r>
            <a:endParaRPr lang="zh-CN" altLang="en-US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683045"/>
              </p:ext>
            </p:extLst>
          </p:nvPr>
        </p:nvGraphicFramePr>
        <p:xfrm>
          <a:off x="6086475" y="4953000"/>
          <a:ext cx="11525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850680" imgH="482400" progId="Equation.DSMT4">
                  <p:embed/>
                </p:oleObj>
              </mc:Choice>
              <mc:Fallback>
                <p:oleObj name="Equation" r:id="rId7" imgW="85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953000"/>
                        <a:ext cx="11525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43358" y="1843313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#1</a:t>
            </a:r>
            <a:endParaRPr lang="zh-CN" alt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19433" y="1958528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#2</a:t>
            </a:r>
            <a:endParaRPr lang="zh-CN" alt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35800" y="3264298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#3</a:t>
            </a:r>
            <a:endParaRPr lang="zh-CN" alt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80710" y="3494728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#4</a:t>
            </a:r>
            <a:endParaRPr lang="zh-CN" alt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86480" y="1689693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#1</a:t>
            </a:r>
            <a:endParaRPr lang="zh-CN" alt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62555" y="1804908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#2</a:t>
            </a:r>
            <a:endParaRPr lang="zh-CN" alt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04843" y="3110678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#3</a:t>
            </a:r>
            <a:endParaRPr lang="zh-CN" alt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88158" y="3432636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#4</a:t>
            </a:r>
            <a:endParaRPr lang="zh-CN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23925" y="5068817"/>
            <a:ext cx="3343275" cy="1331983"/>
            <a:chOff x="395288" y="5221217"/>
            <a:chExt cx="3343275" cy="133198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b="47197"/>
            <a:stretch>
              <a:fillRect/>
            </a:stretch>
          </p:blipFill>
          <p:spPr bwMode="auto">
            <a:xfrm>
              <a:off x="423863" y="5221217"/>
              <a:ext cx="3314700" cy="133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395288" y="6001572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zh-CN" sz="1200">
                  <a:latin typeface="Times New Roman" pitchFamily="18" charset="0"/>
                </a:rPr>
                <a:t>0.5mm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919163" y="6001572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zh-CN" sz="1200">
                  <a:latin typeface="Times New Roman" pitchFamily="18" charset="0"/>
                </a:rPr>
                <a:t>1.2mm</a:t>
              </a: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2051051" y="6001572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zh-CN" sz="1200">
                  <a:latin typeface="Times New Roman" pitchFamily="18" charset="0"/>
                </a:rPr>
                <a:t>3.2mm</a:t>
              </a: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495426" y="6001572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zh-CN" sz="1200">
                  <a:latin typeface="Times New Roman" pitchFamily="18" charset="0"/>
                </a:rPr>
                <a:t>2.3mm</a:t>
              </a: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2627313" y="6001572"/>
              <a:ext cx="9445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zh-CN" sz="1200">
                  <a:solidFill>
                    <a:schemeClr val="hlink"/>
                  </a:solidFill>
                  <a:latin typeface="Times New Roman" pitchFamily="18" charset="0"/>
                </a:rPr>
                <a:t>undamaged</a:t>
              </a: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70036" y="1200973"/>
            <a:ext cx="10728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Undamaged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151015" y="1662370"/>
            <a:ext cx="13825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Comparison between two sampling frequencies</a:t>
            </a:r>
            <a:endParaRPr lang="zh-CN" altLang="en-US" sz="1400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Progress (GT)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486693"/>
            <a:ext cx="3505200" cy="665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Strain Transducer</a:t>
            </a:r>
            <a:endParaRPr lang="en-US" sz="3200" dirty="0"/>
          </a:p>
        </p:txBody>
      </p:sp>
      <p:pic>
        <p:nvPicPr>
          <p:cNvPr id="5" name="Picture 2" descr="http://s.campbellsci.com/images/6-382.png"/>
          <p:cNvPicPr>
            <a:picLocks noChangeAspect="1" noChangeArrowheads="1"/>
          </p:cNvPicPr>
          <p:nvPr/>
        </p:nvPicPr>
        <p:blipFill>
          <a:blip r:embed="rId2" cstate="print"/>
          <a:srcRect r="10689"/>
          <a:stretch>
            <a:fillRect/>
          </a:stretch>
        </p:blipFill>
        <p:spPr bwMode="auto">
          <a:xfrm>
            <a:off x="6172200" y="990600"/>
            <a:ext cx="2552065" cy="120015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73164"/>
              </p:ext>
            </p:extLst>
          </p:nvPr>
        </p:nvGraphicFramePr>
        <p:xfrm>
          <a:off x="1143000" y="2209800"/>
          <a:ext cx="5943600" cy="4200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257"/>
                <a:gridCol w="3396343"/>
              </a:tblGrid>
              <a:tr h="500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dirty="0" smtClean="0">
                          <a:latin typeface="+mn-lt"/>
                          <a:cs typeface="Times New Roman" pitchFamily="18" charset="0"/>
                        </a:rPr>
                        <a:t>Specification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cs typeface="Times New Roman" pitchFamily="18" charset="0"/>
                        </a:rPr>
                        <a:t>ST350</a:t>
                      </a:r>
                    </a:p>
                  </a:txBody>
                  <a:tcPr anchor="ctr" anchorCtr="1"/>
                </a:tc>
              </a:tr>
              <a:tr h="41957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Gage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length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 in</a:t>
                      </a:r>
                    </a:p>
                  </a:txBody>
                  <a:tcPr anchor="ctr" anchorCtr="1"/>
                </a:tc>
              </a:tr>
              <a:tr h="460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Strain resolution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~1</a:t>
                      </a:r>
                      <a:r>
                        <a:rPr lang="el-G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με</a:t>
                      </a:r>
                      <a:endParaRPr lang="en-US" sz="1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460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Strain range 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±2000</a:t>
                      </a:r>
                      <a:r>
                        <a:rPr lang="el-G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με</a:t>
                      </a:r>
                      <a:endParaRPr lang="en-US" sz="1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460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Price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$455</a:t>
                      </a:r>
                    </a:p>
                  </a:txBody>
                  <a:tcPr anchor="ctr" anchorCtr="1"/>
                </a:tc>
              </a:tr>
              <a:tr h="578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Circuit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Full Wheatstone bridge with 4 active 350Ω foil gages</a:t>
                      </a:r>
                    </a:p>
                  </a:txBody>
                  <a:tcPr anchor="ctr" anchorCtr="1"/>
                </a:tc>
              </a:tr>
              <a:tr h="419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Supply voltage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1~10V</a:t>
                      </a:r>
                    </a:p>
                  </a:txBody>
                  <a:tcPr anchor="ctr" anchorCtr="1"/>
                </a:tc>
              </a:tr>
              <a:tr h="419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Full-range linearity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error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1%</a:t>
                      </a:r>
                    </a:p>
                  </a:txBody>
                  <a:tcPr anchor="ctr" anchorCtr="1"/>
                </a:tc>
              </a:tr>
              <a:tr h="419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Sensitivity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 (</a:t>
                      </a:r>
                      <a:r>
                        <a:rPr lang="el-G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μ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V/V) / </a:t>
                      </a:r>
                      <a:r>
                        <a:rPr lang="el-G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με</a:t>
                      </a:r>
                      <a:endParaRPr lang="en-US" sz="1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Progress (GT+UAB)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/>
          <a:stretch/>
        </p:blipFill>
        <p:spPr bwMode="auto">
          <a:xfrm>
            <a:off x="0" y="1143000"/>
            <a:ext cx="4419600" cy="259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5254" t="43348" r="10450" b="24141"/>
          <a:stretch/>
        </p:blipFill>
        <p:spPr bwMode="auto">
          <a:xfrm>
            <a:off x="29845" y="4953000"/>
            <a:ext cx="5913755" cy="1682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lus 7"/>
          <p:cNvSpPr/>
          <p:nvPr/>
        </p:nvSpPr>
        <p:spPr>
          <a:xfrm>
            <a:off x="1676400" y="3739515"/>
            <a:ext cx="1219200" cy="113728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6033" r="47317" b="7445"/>
          <a:stretch/>
        </p:blipFill>
        <p:spPr bwMode="auto">
          <a:xfrm>
            <a:off x="5552138" y="1142999"/>
            <a:ext cx="3591861" cy="54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Progress (UAB)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t="35916" r="22347" b="6299"/>
          <a:stretch/>
        </p:blipFill>
        <p:spPr bwMode="auto">
          <a:xfrm>
            <a:off x="105100" y="1295400"/>
            <a:ext cx="423006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Future Work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21366" r="13291" b="6299"/>
          <a:stretch/>
        </p:blipFill>
        <p:spPr bwMode="auto">
          <a:xfrm>
            <a:off x="4876800" y="1295400"/>
            <a:ext cx="389115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17798" r="21357" b="16276"/>
          <a:stretch/>
        </p:blipFill>
        <p:spPr bwMode="auto">
          <a:xfrm>
            <a:off x="238931" y="4038600"/>
            <a:ext cx="3962400" cy="229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5162" y="4419600"/>
            <a:ext cx="4656438" cy="1808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BWIM field test in </a:t>
            </a:r>
            <a:br>
              <a:rPr lang="en-US" sz="3200" dirty="0" smtClean="0"/>
            </a:br>
            <a:r>
              <a:rPr lang="en-US" sz="3200" dirty="0" smtClean="0"/>
              <a:t>Troy Hwy, Montgomery, 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0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4" name="Rectangle 4"/>
          <p:cNvSpPr>
            <a:spLocks noChangeArrowheads="1"/>
          </p:cNvSpPr>
          <p:nvPr/>
        </p:nvSpPr>
        <p:spPr bwMode="auto">
          <a:xfrm>
            <a:off x="1187450" y="2420938"/>
            <a:ext cx="709295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zh-CN" sz="8800" dirty="0">
                <a:solidFill>
                  <a:schemeClr val="tx1"/>
                </a:solidFill>
                <a:latin typeface="Broadway" pitchFamily="82" charset="0"/>
                <a:cs typeface="Times New Roman" pitchFamily="18" charset="0"/>
              </a:rPr>
              <a:t>Thank you</a:t>
            </a:r>
            <a:r>
              <a:rPr lang="en-US" altLang="zh-CN" sz="8800" dirty="0" smtClean="0">
                <a:solidFill>
                  <a:schemeClr val="tx1"/>
                </a:solidFill>
                <a:latin typeface="Broadway" pitchFamily="82" charset="0"/>
                <a:cs typeface="Times New Roman" pitchFamily="18" charset="0"/>
              </a:rPr>
              <a:t>!</a:t>
            </a:r>
            <a:endParaRPr lang="en-US" altLang="zh-CN" sz="8800" dirty="0">
              <a:solidFill>
                <a:schemeClr val="tx1"/>
              </a:solidFill>
              <a:latin typeface="Broadway" pitchFamily="82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2466" y="4648200"/>
            <a:ext cx="386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Questions?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0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Introduction of participants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background </a:t>
            </a:r>
          </a:p>
          <a:p>
            <a:r>
              <a:rPr lang="en-US" dirty="0"/>
              <a:t>O</a:t>
            </a:r>
            <a:r>
              <a:rPr lang="en-US" dirty="0" smtClean="0"/>
              <a:t>bjective</a:t>
            </a:r>
          </a:p>
          <a:p>
            <a:r>
              <a:rPr lang="en-US" dirty="0"/>
              <a:t>S</a:t>
            </a:r>
            <a:r>
              <a:rPr lang="en-US" dirty="0" smtClean="0"/>
              <a:t>chedule</a:t>
            </a:r>
            <a:endParaRPr lang="en-US" dirty="0" smtClean="0"/>
          </a:p>
          <a:p>
            <a:r>
              <a:rPr lang="en-US" dirty="0" smtClean="0"/>
              <a:t>Progress</a:t>
            </a:r>
            <a:endParaRPr lang="en-US" dirty="0" smtClean="0"/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Agenda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Participants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Georgia Tech team:</a:t>
            </a: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Dr. Yang </a:t>
            </a:r>
            <a:r>
              <a:rPr lang="en-US" dirty="0" smtClean="0">
                <a:solidFill>
                  <a:schemeClr val="tx1"/>
                </a:solidFill>
              </a:rPr>
              <a:t>Wang (PI)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Dr. Laurence J. Jacobs (Co-PI)</a:t>
            </a: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Dr.  </a:t>
            </a:r>
            <a:r>
              <a:rPr lang="en-US" dirty="0">
                <a:solidFill>
                  <a:schemeClr val="tx1"/>
                </a:solidFill>
              </a:rPr>
              <a:t>Jin-</a:t>
            </a:r>
            <a:r>
              <a:rPr lang="en-US" dirty="0" err="1">
                <a:solidFill>
                  <a:schemeClr val="tx1"/>
                </a:solidFill>
              </a:rPr>
              <a:t>Yeon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Kim (Co-PI)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 err="1" smtClean="0">
                <a:solidFill>
                  <a:schemeClr val="tx1"/>
                </a:solidFill>
              </a:rPr>
              <a:t>Dapeng</a:t>
            </a:r>
            <a:r>
              <a:rPr lang="en-US" dirty="0" smtClean="0">
                <a:solidFill>
                  <a:schemeClr val="tx1"/>
                </a:solidFill>
              </a:rPr>
              <a:t> Zhu (Graduate Student)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Canny </a:t>
            </a:r>
            <a:r>
              <a:rPr lang="en-US" dirty="0" smtClean="0">
                <a:solidFill>
                  <a:schemeClr val="tx1"/>
                </a:solidFill>
              </a:rPr>
              <a:t>Fang </a:t>
            </a:r>
            <a:r>
              <a:rPr lang="en-US" dirty="0">
                <a:solidFill>
                  <a:schemeClr val="tx1"/>
                </a:solidFill>
              </a:rPr>
              <a:t>(Graduate Student)</a:t>
            </a: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Kevin </a:t>
            </a:r>
            <a:r>
              <a:rPr lang="en-US" dirty="0" smtClean="0">
                <a:solidFill>
                  <a:schemeClr val="tx1"/>
                </a:solidFill>
              </a:rPr>
              <a:t>Arne </a:t>
            </a:r>
            <a:r>
              <a:rPr lang="en-US" dirty="0">
                <a:solidFill>
                  <a:schemeClr val="tx1"/>
                </a:solidFill>
              </a:rPr>
              <a:t>(Graduate Student)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UAB team: </a:t>
            </a: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Dr. </a:t>
            </a:r>
            <a:r>
              <a:rPr lang="en-US" dirty="0">
                <a:solidFill>
                  <a:schemeClr val="tx1"/>
                </a:solidFill>
              </a:rPr>
              <a:t>Nasim </a:t>
            </a:r>
            <a:r>
              <a:rPr lang="en-US" dirty="0" smtClean="0">
                <a:solidFill>
                  <a:schemeClr val="tx1"/>
                </a:solidFill>
              </a:rPr>
              <a:t>Uddin (Co-PI)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Dr. </a:t>
            </a:r>
            <a:r>
              <a:rPr lang="en-US" dirty="0">
                <a:solidFill>
                  <a:schemeClr val="tx1"/>
                </a:solidFill>
              </a:rPr>
              <a:t>Hua </a:t>
            </a:r>
            <a:r>
              <a:rPr lang="en-US" dirty="0" smtClean="0">
                <a:solidFill>
                  <a:schemeClr val="tx1"/>
                </a:solidFill>
              </a:rPr>
              <a:t>Zhao (Post-Doctor)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Dr. </a:t>
            </a:r>
            <a:r>
              <a:rPr lang="en-US" dirty="0">
                <a:solidFill>
                  <a:schemeClr val="tx1"/>
                </a:solidFill>
              </a:rPr>
              <a:t>Zhisong </a:t>
            </a:r>
            <a:r>
              <a:rPr lang="en-US" dirty="0" smtClean="0">
                <a:solidFill>
                  <a:schemeClr val="tx1"/>
                </a:solidFill>
              </a:rPr>
              <a:t>Zhao (Previous Graduate Student)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Li </a:t>
            </a:r>
            <a:r>
              <a:rPr lang="en-US" dirty="0" smtClean="0">
                <a:solidFill>
                  <a:schemeClr val="tx1"/>
                </a:solidFill>
              </a:rPr>
              <a:t>Dong </a:t>
            </a:r>
            <a:r>
              <a:rPr lang="en-US" dirty="0">
                <a:solidFill>
                  <a:schemeClr val="tx1"/>
                </a:solidFill>
              </a:rPr>
              <a:t>(Graduate Student)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itchFamily="34" charset="0"/>
              <a:buChar char="‒"/>
            </a:pPr>
            <a:r>
              <a:rPr lang="en-US" dirty="0">
                <a:solidFill>
                  <a:schemeClr val="tx1"/>
                </a:solidFill>
              </a:rPr>
              <a:t>Rahul R </a:t>
            </a:r>
            <a:r>
              <a:rPr lang="en-US" dirty="0" smtClean="0">
                <a:solidFill>
                  <a:schemeClr val="tx1"/>
                </a:solidFill>
              </a:rPr>
              <a:t>Kalyankar </a:t>
            </a:r>
            <a:r>
              <a:rPr lang="en-US" dirty="0">
                <a:solidFill>
                  <a:schemeClr val="tx1"/>
                </a:solidFill>
              </a:rPr>
              <a:t>(Graduate Student)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official logos of Georgia Te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13310" r="36497" b="63987"/>
          <a:stretch/>
        </p:blipFill>
        <p:spPr bwMode="auto">
          <a:xfrm>
            <a:off x="5410200" y="1600200"/>
            <a:ext cx="2800865" cy="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iki.sc-education.org/images/b/b5/Logo_UAB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038600"/>
            <a:ext cx="3276600" cy="431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6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Project Background (GT)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0" y="2514600"/>
            <a:ext cx="87407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18535" y="518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Pertsch</a:t>
            </a:r>
            <a:r>
              <a:rPr lang="en-US" sz="1200" dirty="0"/>
              <a:t>, A., Kim, J.-Y., Wang, Y. and Jacobs, L.J. (2011). "An intelligent stand-alone ultrasonic device for monitoring local structural damage: implementation and preliminary experiments," </a:t>
            </a:r>
            <a:r>
              <a:rPr lang="en-US" sz="1200" i="1" dirty="0"/>
              <a:t>Smart Materials and Structures, 20(1): 015022.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88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Project Background (GT) </a:t>
            </a:r>
            <a:r>
              <a:rPr lang="en-US" sz="3200" dirty="0" smtClean="0">
                <a:solidFill>
                  <a:srgbClr val="FFFF00"/>
                </a:solidFill>
              </a:rPr>
              <a:t>cont.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1174958"/>
            <a:ext cx="7597775" cy="553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6248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735" y="1815989"/>
            <a:ext cx="4500600" cy="317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335" y="1239915"/>
            <a:ext cx="19351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60" y="2660900"/>
            <a:ext cx="33147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610404" y="5426060"/>
            <a:ext cx="4032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Diffuse ultrasonic NDE incorporated to wireless device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24261" y="5349250"/>
            <a:ext cx="37252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Steel specimen with various notches being detected by wireless ultrasonic device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7086600" y="2194766"/>
            <a:ext cx="1447800" cy="24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Project Background (GT) </a:t>
            </a:r>
            <a:r>
              <a:rPr lang="en-US" sz="3200" dirty="0" smtClean="0">
                <a:solidFill>
                  <a:srgbClr val="FFFF00"/>
                </a:solidFill>
              </a:rPr>
              <a:t>cont.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/>
          </p:cNvSpPr>
          <p:nvPr>
            <p:ph type="title" idx="4294967295"/>
          </p:nvPr>
        </p:nvSpPr>
        <p:spPr>
          <a:xfrm>
            <a:off x="274638" y="1897063"/>
            <a:ext cx="8613775" cy="1143000"/>
          </a:xfrm>
        </p:spPr>
        <p:txBody>
          <a:bodyPr/>
          <a:lstStyle/>
          <a:p>
            <a:r>
              <a:rPr lang="sl-SI" smtClean="0"/>
              <a:t>BWIM shema</a:t>
            </a:r>
            <a:endParaRPr lang="en-GB" altLang="zh-CN" smtClean="0"/>
          </a:p>
        </p:txBody>
      </p:sp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-1" y="1066800"/>
            <a:ext cx="9144001" cy="6513512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04" name="Rectangle 4"/>
          <p:cNvSpPr>
            <a:spLocks noChangeArrowheads="1"/>
          </p:cNvSpPr>
          <p:nvPr/>
        </p:nvSpPr>
        <p:spPr bwMode="auto">
          <a:xfrm>
            <a:off x="0" y="3752850"/>
            <a:ext cx="9220200" cy="287655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z="36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3635" name="Freeform 35"/>
          <p:cNvSpPr>
            <a:spLocks/>
          </p:cNvSpPr>
          <p:nvPr/>
        </p:nvSpPr>
        <p:spPr bwMode="auto">
          <a:xfrm>
            <a:off x="4514850" y="3540125"/>
            <a:ext cx="241300" cy="265113"/>
          </a:xfrm>
          <a:custGeom>
            <a:avLst/>
            <a:gdLst>
              <a:gd name="T0" fmla="*/ 128 w 152"/>
              <a:gd name="T1" fmla="*/ 0 h 153"/>
              <a:gd name="T2" fmla="*/ 0 w 152"/>
              <a:gd name="T3" fmla="*/ 153 h 153"/>
              <a:gd name="T4" fmla="*/ 24 w 152"/>
              <a:gd name="T5" fmla="*/ 153 h 153"/>
              <a:gd name="T6" fmla="*/ 152 w 152"/>
              <a:gd name="T7" fmla="*/ 0 h 153"/>
              <a:gd name="T8" fmla="*/ 128 w 152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153">
                <a:moveTo>
                  <a:pt x="128" y="0"/>
                </a:moveTo>
                <a:lnTo>
                  <a:pt x="0" y="153"/>
                </a:lnTo>
                <a:lnTo>
                  <a:pt x="24" y="153"/>
                </a:lnTo>
                <a:lnTo>
                  <a:pt x="152" y="0"/>
                </a:lnTo>
                <a:lnTo>
                  <a:pt x="128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0F0F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636" name="Freeform 36"/>
          <p:cNvSpPr>
            <a:spLocks/>
          </p:cNvSpPr>
          <p:nvPr/>
        </p:nvSpPr>
        <p:spPr bwMode="auto">
          <a:xfrm>
            <a:off x="4727575" y="3498850"/>
            <a:ext cx="104775" cy="136525"/>
          </a:xfrm>
          <a:custGeom>
            <a:avLst/>
            <a:gdLst>
              <a:gd name="T0" fmla="*/ 67 w 67"/>
              <a:gd name="T1" fmla="*/ 6 h 79"/>
              <a:gd name="T2" fmla="*/ 61 w 67"/>
              <a:gd name="T3" fmla="*/ 0 h 79"/>
              <a:gd name="T4" fmla="*/ 0 w 67"/>
              <a:gd name="T5" fmla="*/ 73 h 79"/>
              <a:gd name="T6" fmla="*/ 6 w 67"/>
              <a:gd name="T7" fmla="*/ 79 h 79"/>
              <a:gd name="T8" fmla="*/ 67 w 67"/>
              <a:gd name="T9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79">
                <a:moveTo>
                  <a:pt x="67" y="6"/>
                </a:moveTo>
                <a:lnTo>
                  <a:pt x="61" y="0"/>
                </a:lnTo>
                <a:lnTo>
                  <a:pt x="0" y="73"/>
                </a:lnTo>
                <a:lnTo>
                  <a:pt x="6" y="79"/>
                </a:lnTo>
                <a:lnTo>
                  <a:pt x="67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37" name="Freeform 37"/>
          <p:cNvSpPr>
            <a:spLocks/>
          </p:cNvSpPr>
          <p:nvPr/>
        </p:nvSpPr>
        <p:spPr bwMode="auto">
          <a:xfrm>
            <a:off x="4389438" y="3932238"/>
            <a:ext cx="107950" cy="138112"/>
          </a:xfrm>
          <a:custGeom>
            <a:avLst/>
            <a:gdLst>
              <a:gd name="T0" fmla="*/ 68 w 68"/>
              <a:gd name="T1" fmla="*/ 6 h 79"/>
              <a:gd name="T2" fmla="*/ 61 w 68"/>
              <a:gd name="T3" fmla="*/ 0 h 79"/>
              <a:gd name="T4" fmla="*/ 0 w 68"/>
              <a:gd name="T5" fmla="*/ 73 h 79"/>
              <a:gd name="T6" fmla="*/ 7 w 68"/>
              <a:gd name="T7" fmla="*/ 79 h 79"/>
              <a:gd name="T8" fmla="*/ 68 w 68"/>
              <a:gd name="T9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79">
                <a:moveTo>
                  <a:pt x="68" y="6"/>
                </a:moveTo>
                <a:lnTo>
                  <a:pt x="61" y="0"/>
                </a:lnTo>
                <a:lnTo>
                  <a:pt x="0" y="73"/>
                </a:lnTo>
                <a:lnTo>
                  <a:pt x="7" y="79"/>
                </a:ln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38" name="Rectangle 38"/>
          <p:cNvSpPr>
            <a:spLocks noChangeArrowheads="1"/>
          </p:cNvSpPr>
          <p:nvPr/>
        </p:nvSpPr>
        <p:spPr bwMode="auto">
          <a:xfrm>
            <a:off x="-3175" y="3543300"/>
            <a:ext cx="9144000" cy="457200"/>
          </a:xfrm>
          <a:prstGeom prst="rect">
            <a:avLst/>
          </a:prstGeom>
          <a:solidFill>
            <a:srgbClr val="91919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40" name="Freeform 40"/>
          <p:cNvSpPr>
            <a:spLocks/>
          </p:cNvSpPr>
          <p:nvPr/>
        </p:nvSpPr>
        <p:spPr bwMode="auto">
          <a:xfrm>
            <a:off x="8689975" y="3744913"/>
            <a:ext cx="277813" cy="22225"/>
          </a:xfrm>
          <a:custGeom>
            <a:avLst/>
            <a:gdLst>
              <a:gd name="T0" fmla="*/ 0 w 176"/>
              <a:gd name="T1" fmla="*/ 12 h 12"/>
              <a:gd name="T2" fmla="*/ 176 w 176"/>
              <a:gd name="T3" fmla="*/ 12 h 12"/>
              <a:gd name="T4" fmla="*/ 176 w 176"/>
              <a:gd name="T5" fmla="*/ 0 h 12"/>
              <a:gd name="T6" fmla="*/ 6 w 176"/>
              <a:gd name="T7" fmla="*/ 0 h 12"/>
              <a:gd name="T8" fmla="*/ 0 w 176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2">
                <a:moveTo>
                  <a:pt x="0" y="12"/>
                </a:moveTo>
                <a:lnTo>
                  <a:pt x="176" y="12"/>
                </a:lnTo>
                <a:lnTo>
                  <a:pt x="176" y="0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641" name="Rectangle 41"/>
          <p:cNvSpPr>
            <a:spLocks noChangeArrowheads="1"/>
          </p:cNvSpPr>
          <p:nvPr/>
        </p:nvSpPr>
        <p:spPr bwMode="auto">
          <a:xfrm>
            <a:off x="8228013" y="3744913"/>
            <a:ext cx="279400" cy="222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642" name="Rectangle 42"/>
          <p:cNvSpPr>
            <a:spLocks noChangeArrowheads="1"/>
          </p:cNvSpPr>
          <p:nvPr/>
        </p:nvSpPr>
        <p:spPr bwMode="auto">
          <a:xfrm>
            <a:off x="7764463" y="3744913"/>
            <a:ext cx="279400" cy="222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643" name="Freeform 43"/>
          <p:cNvSpPr>
            <a:spLocks/>
          </p:cNvSpPr>
          <p:nvPr/>
        </p:nvSpPr>
        <p:spPr bwMode="auto">
          <a:xfrm>
            <a:off x="7302500" y="3744913"/>
            <a:ext cx="279400" cy="22225"/>
          </a:xfrm>
          <a:custGeom>
            <a:avLst/>
            <a:gdLst>
              <a:gd name="T0" fmla="*/ 0 w 177"/>
              <a:gd name="T1" fmla="*/ 12 h 12"/>
              <a:gd name="T2" fmla="*/ 171 w 177"/>
              <a:gd name="T3" fmla="*/ 12 h 12"/>
              <a:gd name="T4" fmla="*/ 177 w 177"/>
              <a:gd name="T5" fmla="*/ 0 h 12"/>
              <a:gd name="T6" fmla="*/ 0 w 177"/>
              <a:gd name="T7" fmla="*/ 0 h 12"/>
              <a:gd name="T8" fmla="*/ 0 w 177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2">
                <a:moveTo>
                  <a:pt x="0" y="12"/>
                </a:moveTo>
                <a:lnTo>
                  <a:pt x="171" y="12"/>
                </a:lnTo>
                <a:lnTo>
                  <a:pt x="177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644" name="Freeform 44"/>
          <p:cNvSpPr>
            <a:spLocks/>
          </p:cNvSpPr>
          <p:nvPr/>
        </p:nvSpPr>
        <p:spPr bwMode="auto">
          <a:xfrm>
            <a:off x="814388" y="3744913"/>
            <a:ext cx="6199187" cy="22225"/>
          </a:xfrm>
          <a:custGeom>
            <a:avLst/>
            <a:gdLst>
              <a:gd name="T0" fmla="*/ 0 w 3927"/>
              <a:gd name="T1" fmla="*/ 12 h 12"/>
              <a:gd name="T2" fmla="*/ 3921 w 3927"/>
              <a:gd name="T3" fmla="*/ 12 h 12"/>
              <a:gd name="T4" fmla="*/ 3927 w 3927"/>
              <a:gd name="T5" fmla="*/ 0 h 12"/>
              <a:gd name="T6" fmla="*/ 6 w 3927"/>
              <a:gd name="T7" fmla="*/ 0 h 12"/>
              <a:gd name="T8" fmla="*/ 0 w 3927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7" h="12">
                <a:moveTo>
                  <a:pt x="0" y="12"/>
                </a:moveTo>
                <a:lnTo>
                  <a:pt x="3921" y="12"/>
                </a:lnTo>
                <a:lnTo>
                  <a:pt x="3927" y="0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645" name="Rectangle 45"/>
          <p:cNvSpPr>
            <a:spLocks noChangeArrowheads="1"/>
          </p:cNvSpPr>
          <p:nvPr/>
        </p:nvSpPr>
        <p:spPr bwMode="auto">
          <a:xfrm>
            <a:off x="207963" y="3744913"/>
            <a:ext cx="279400" cy="222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647" name="Rectangle 47"/>
          <p:cNvSpPr>
            <a:spLocks noChangeArrowheads="1"/>
          </p:cNvSpPr>
          <p:nvPr/>
        </p:nvSpPr>
        <p:spPr bwMode="auto">
          <a:xfrm>
            <a:off x="2217738" y="3425825"/>
            <a:ext cx="439737" cy="74613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3648" name="Rectangle 48"/>
          <p:cNvSpPr>
            <a:spLocks noChangeArrowheads="1"/>
          </p:cNvSpPr>
          <p:nvPr/>
        </p:nvSpPr>
        <p:spPr bwMode="auto">
          <a:xfrm>
            <a:off x="2657475" y="3425825"/>
            <a:ext cx="439738" cy="74613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3649" name="Rectangle 49"/>
          <p:cNvSpPr>
            <a:spLocks noChangeArrowheads="1"/>
          </p:cNvSpPr>
          <p:nvPr/>
        </p:nvSpPr>
        <p:spPr bwMode="auto">
          <a:xfrm>
            <a:off x="3097213" y="3425825"/>
            <a:ext cx="439737" cy="74613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3650" name="Rectangle 50"/>
          <p:cNvSpPr>
            <a:spLocks noChangeArrowheads="1"/>
          </p:cNvSpPr>
          <p:nvPr/>
        </p:nvSpPr>
        <p:spPr bwMode="auto">
          <a:xfrm>
            <a:off x="3536950" y="3425825"/>
            <a:ext cx="438150" cy="74613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3651" name="Rectangle 51"/>
          <p:cNvSpPr>
            <a:spLocks noChangeArrowheads="1"/>
          </p:cNvSpPr>
          <p:nvPr/>
        </p:nvSpPr>
        <p:spPr bwMode="auto">
          <a:xfrm>
            <a:off x="3975100" y="3425825"/>
            <a:ext cx="439738" cy="74613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3652" name="Rectangle 52"/>
          <p:cNvSpPr>
            <a:spLocks noChangeArrowheads="1"/>
          </p:cNvSpPr>
          <p:nvPr/>
        </p:nvSpPr>
        <p:spPr bwMode="auto">
          <a:xfrm>
            <a:off x="4414838" y="3425825"/>
            <a:ext cx="439737" cy="74613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3653" name="Rectangle 53"/>
          <p:cNvSpPr>
            <a:spLocks noChangeArrowheads="1"/>
          </p:cNvSpPr>
          <p:nvPr/>
        </p:nvSpPr>
        <p:spPr bwMode="auto">
          <a:xfrm>
            <a:off x="4854575" y="3425825"/>
            <a:ext cx="439738" cy="74613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3655" name="Group 55"/>
          <p:cNvGrpSpPr>
            <a:grpSpLocks/>
          </p:cNvGrpSpPr>
          <p:nvPr/>
        </p:nvGrpSpPr>
        <p:grpSpPr bwMode="auto">
          <a:xfrm>
            <a:off x="2028825" y="3238500"/>
            <a:ext cx="3454400" cy="187325"/>
            <a:chOff x="1104" y="1200"/>
            <a:chExt cx="2640" cy="96"/>
          </a:xfrm>
        </p:grpSpPr>
        <p:sp>
          <p:nvSpPr>
            <p:cNvPr id="793656" name="Rectangle 56"/>
            <p:cNvSpPr>
              <a:spLocks noChangeArrowheads="1"/>
            </p:cNvSpPr>
            <p:nvPr/>
          </p:nvSpPr>
          <p:spPr bwMode="auto">
            <a:xfrm>
              <a:off x="110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57" name="Rectangle 57"/>
            <p:cNvSpPr>
              <a:spLocks noChangeArrowheads="1"/>
            </p:cNvSpPr>
            <p:nvPr/>
          </p:nvSpPr>
          <p:spPr bwMode="auto">
            <a:xfrm>
              <a:off x="115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58" name="Rectangle 58"/>
            <p:cNvSpPr>
              <a:spLocks noChangeArrowheads="1"/>
            </p:cNvSpPr>
            <p:nvPr/>
          </p:nvSpPr>
          <p:spPr bwMode="auto">
            <a:xfrm>
              <a:off x="120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59" name="Rectangle 59"/>
            <p:cNvSpPr>
              <a:spLocks noChangeArrowheads="1"/>
            </p:cNvSpPr>
            <p:nvPr/>
          </p:nvSpPr>
          <p:spPr bwMode="auto">
            <a:xfrm>
              <a:off x="124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0" name="Rectangle 60"/>
            <p:cNvSpPr>
              <a:spLocks noChangeArrowheads="1"/>
            </p:cNvSpPr>
            <p:nvPr/>
          </p:nvSpPr>
          <p:spPr bwMode="auto">
            <a:xfrm>
              <a:off x="129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1" name="Rectangle 61"/>
            <p:cNvSpPr>
              <a:spLocks noChangeArrowheads="1"/>
            </p:cNvSpPr>
            <p:nvPr/>
          </p:nvSpPr>
          <p:spPr bwMode="auto">
            <a:xfrm>
              <a:off x="134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2" name="Rectangle 62"/>
            <p:cNvSpPr>
              <a:spLocks noChangeArrowheads="1"/>
            </p:cNvSpPr>
            <p:nvPr/>
          </p:nvSpPr>
          <p:spPr bwMode="auto">
            <a:xfrm>
              <a:off x="139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3" name="Rectangle 63"/>
            <p:cNvSpPr>
              <a:spLocks noChangeArrowheads="1"/>
            </p:cNvSpPr>
            <p:nvPr/>
          </p:nvSpPr>
          <p:spPr bwMode="auto">
            <a:xfrm>
              <a:off x="144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4" name="Rectangle 64"/>
            <p:cNvSpPr>
              <a:spLocks noChangeArrowheads="1"/>
            </p:cNvSpPr>
            <p:nvPr/>
          </p:nvSpPr>
          <p:spPr bwMode="auto">
            <a:xfrm>
              <a:off x="148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5" name="Rectangle 65"/>
            <p:cNvSpPr>
              <a:spLocks noChangeArrowheads="1"/>
            </p:cNvSpPr>
            <p:nvPr/>
          </p:nvSpPr>
          <p:spPr bwMode="auto">
            <a:xfrm>
              <a:off x="153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6" name="Rectangle 66"/>
            <p:cNvSpPr>
              <a:spLocks noChangeArrowheads="1"/>
            </p:cNvSpPr>
            <p:nvPr/>
          </p:nvSpPr>
          <p:spPr bwMode="auto">
            <a:xfrm>
              <a:off x="158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7" name="Rectangle 67"/>
            <p:cNvSpPr>
              <a:spLocks noChangeArrowheads="1"/>
            </p:cNvSpPr>
            <p:nvPr/>
          </p:nvSpPr>
          <p:spPr bwMode="auto">
            <a:xfrm>
              <a:off x="163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8" name="Rectangle 68"/>
            <p:cNvSpPr>
              <a:spLocks noChangeArrowheads="1"/>
            </p:cNvSpPr>
            <p:nvPr/>
          </p:nvSpPr>
          <p:spPr bwMode="auto">
            <a:xfrm>
              <a:off x="168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69" name="Rectangle 69"/>
            <p:cNvSpPr>
              <a:spLocks noChangeArrowheads="1"/>
            </p:cNvSpPr>
            <p:nvPr/>
          </p:nvSpPr>
          <p:spPr bwMode="auto">
            <a:xfrm>
              <a:off x="172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0" name="Rectangle 70"/>
            <p:cNvSpPr>
              <a:spLocks noChangeArrowheads="1"/>
            </p:cNvSpPr>
            <p:nvPr/>
          </p:nvSpPr>
          <p:spPr bwMode="auto">
            <a:xfrm>
              <a:off x="177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1" name="Rectangle 71"/>
            <p:cNvSpPr>
              <a:spLocks noChangeArrowheads="1"/>
            </p:cNvSpPr>
            <p:nvPr/>
          </p:nvSpPr>
          <p:spPr bwMode="auto">
            <a:xfrm>
              <a:off x="182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2" name="Rectangle 72"/>
            <p:cNvSpPr>
              <a:spLocks noChangeArrowheads="1"/>
            </p:cNvSpPr>
            <p:nvPr/>
          </p:nvSpPr>
          <p:spPr bwMode="auto">
            <a:xfrm>
              <a:off x="187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3" name="Rectangle 73"/>
            <p:cNvSpPr>
              <a:spLocks noChangeArrowheads="1"/>
            </p:cNvSpPr>
            <p:nvPr/>
          </p:nvSpPr>
          <p:spPr bwMode="auto">
            <a:xfrm>
              <a:off x="192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4" name="Rectangle 74"/>
            <p:cNvSpPr>
              <a:spLocks noChangeArrowheads="1"/>
            </p:cNvSpPr>
            <p:nvPr/>
          </p:nvSpPr>
          <p:spPr bwMode="auto">
            <a:xfrm>
              <a:off x="196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5" name="Rectangle 75"/>
            <p:cNvSpPr>
              <a:spLocks noChangeArrowheads="1"/>
            </p:cNvSpPr>
            <p:nvPr/>
          </p:nvSpPr>
          <p:spPr bwMode="auto">
            <a:xfrm>
              <a:off x="201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6" name="Rectangle 76"/>
            <p:cNvSpPr>
              <a:spLocks noChangeArrowheads="1"/>
            </p:cNvSpPr>
            <p:nvPr/>
          </p:nvSpPr>
          <p:spPr bwMode="auto">
            <a:xfrm>
              <a:off x="206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7" name="Rectangle 77"/>
            <p:cNvSpPr>
              <a:spLocks noChangeArrowheads="1"/>
            </p:cNvSpPr>
            <p:nvPr/>
          </p:nvSpPr>
          <p:spPr bwMode="auto">
            <a:xfrm>
              <a:off x="211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8" name="Rectangle 78"/>
            <p:cNvSpPr>
              <a:spLocks noChangeArrowheads="1"/>
            </p:cNvSpPr>
            <p:nvPr/>
          </p:nvSpPr>
          <p:spPr bwMode="auto">
            <a:xfrm>
              <a:off x="216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79" name="Rectangle 79"/>
            <p:cNvSpPr>
              <a:spLocks noChangeArrowheads="1"/>
            </p:cNvSpPr>
            <p:nvPr/>
          </p:nvSpPr>
          <p:spPr bwMode="auto">
            <a:xfrm>
              <a:off x="220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0" name="Rectangle 80"/>
            <p:cNvSpPr>
              <a:spLocks noChangeArrowheads="1"/>
            </p:cNvSpPr>
            <p:nvPr/>
          </p:nvSpPr>
          <p:spPr bwMode="auto">
            <a:xfrm>
              <a:off x="225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1" name="Rectangle 81"/>
            <p:cNvSpPr>
              <a:spLocks noChangeArrowheads="1"/>
            </p:cNvSpPr>
            <p:nvPr/>
          </p:nvSpPr>
          <p:spPr bwMode="auto">
            <a:xfrm>
              <a:off x="230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2" name="Rectangle 82"/>
            <p:cNvSpPr>
              <a:spLocks noChangeArrowheads="1"/>
            </p:cNvSpPr>
            <p:nvPr/>
          </p:nvSpPr>
          <p:spPr bwMode="auto">
            <a:xfrm>
              <a:off x="235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3" name="Rectangle 83"/>
            <p:cNvSpPr>
              <a:spLocks noChangeArrowheads="1"/>
            </p:cNvSpPr>
            <p:nvPr/>
          </p:nvSpPr>
          <p:spPr bwMode="auto">
            <a:xfrm>
              <a:off x="240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4" name="Rectangle 84"/>
            <p:cNvSpPr>
              <a:spLocks noChangeArrowheads="1"/>
            </p:cNvSpPr>
            <p:nvPr/>
          </p:nvSpPr>
          <p:spPr bwMode="auto">
            <a:xfrm>
              <a:off x="244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5" name="Rectangle 85"/>
            <p:cNvSpPr>
              <a:spLocks noChangeArrowheads="1"/>
            </p:cNvSpPr>
            <p:nvPr/>
          </p:nvSpPr>
          <p:spPr bwMode="auto">
            <a:xfrm>
              <a:off x="249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6" name="Rectangle 86"/>
            <p:cNvSpPr>
              <a:spLocks noChangeArrowheads="1"/>
            </p:cNvSpPr>
            <p:nvPr/>
          </p:nvSpPr>
          <p:spPr bwMode="auto">
            <a:xfrm>
              <a:off x="254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7" name="Rectangle 87"/>
            <p:cNvSpPr>
              <a:spLocks noChangeArrowheads="1"/>
            </p:cNvSpPr>
            <p:nvPr/>
          </p:nvSpPr>
          <p:spPr bwMode="auto">
            <a:xfrm>
              <a:off x="259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8" name="Rectangle 88"/>
            <p:cNvSpPr>
              <a:spLocks noChangeArrowheads="1"/>
            </p:cNvSpPr>
            <p:nvPr/>
          </p:nvSpPr>
          <p:spPr bwMode="auto">
            <a:xfrm>
              <a:off x="264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89" name="Rectangle 89"/>
            <p:cNvSpPr>
              <a:spLocks noChangeArrowheads="1"/>
            </p:cNvSpPr>
            <p:nvPr/>
          </p:nvSpPr>
          <p:spPr bwMode="auto">
            <a:xfrm>
              <a:off x="268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0" name="Rectangle 90"/>
            <p:cNvSpPr>
              <a:spLocks noChangeArrowheads="1"/>
            </p:cNvSpPr>
            <p:nvPr/>
          </p:nvSpPr>
          <p:spPr bwMode="auto">
            <a:xfrm>
              <a:off x="273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1" name="Rectangle 91"/>
            <p:cNvSpPr>
              <a:spLocks noChangeArrowheads="1"/>
            </p:cNvSpPr>
            <p:nvPr/>
          </p:nvSpPr>
          <p:spPr bwMode="auto">
            <a:xfrm>
              <a:off x="278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2" name="Rectangle 92"/>
            <p:cNvSpPr>
              <a:spLocks noChangeArrowheads="1"/>
            </p:cNvSpPr>
            <p:nvPr/>
          </p:nvSpPr>
          <p:spPr bwMode="auto">
            <a:xfrm>
              <a:off x="283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3" name="Rectangle 93"/>
            <p:cNvSpPr>
              <a:spLocks noChangeArrowheads="1"/>
            </p:cNvSpPr>
            <p:nvPr/>
          </p:nvSpPr>
          <p:spPr bwMode="auto">
            <a:xfrm>
              <a:off x="288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4" name="Rectangle 94"/>
            <p:cNvSpPr>
              <a:spLocks noChangeArrowheads="1"/>
            </p:cNvSpPr>
            <p:nvPr/>
          </p:nvSpPr>
          <p:spPr bwMode="auto">
            <a:xfrm>
              <a:off x="292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5" name="Rectangle 95"/>
            <p:cNvSpPr>
              <a:spLocks noChangeArrowheads="1"/>
            </p:cNvSpPr>
            <p:nvPr/>
          </p:nvSpPr>
          <p:spPr bwMode="auto">
            <a:xfrm>
              <a:off x="297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6" name="Rectangle 96"/>
            <p:cNvSpPr>
              <a:spLocks noChangeArrowheads="1"/>
            </p:cNvSpPr>
            <p:nvPr/>
          </p:nvSpPr>
          <p:spPr bwMode="auto">
            <a:xfrm>
              <a:off x="302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7" name="Rectangle 97"/>
            <p:cNvSpPr>
              <a:spLocks noChangeArrowheads="1"/>
            </p:cNvSpPr>
            <p:nvPr/>
          </p:nvSpPr>
          <p:spPr bwMode="auto">
            <a:xfrm>
              <a:off x="307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8" name="Rectangle 98"/>
            <p:cNvSpPr>
              <a:spLocks noChangeArrowheads="1"/>
            </p:cNvSpPr>
            <p:nvPr/>
          </p:nvSpPr>
          <p:spPr bwMode="auto">
            <a:xfrm>
              <a:off x="312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699" name="Rectangle 99"/>
            <p:cNvSpPr>
              <a:spLocks noChangeArrowheads="1"/>
            </p:cNvSpPr>
            <p:nvPr/>
          </p:nvSpPr>
          <p:spPr bwMode="auto">
            <a:xfrm>
              <a:off x="316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0" name="Rectangle 100"/>
            <p:cNvSpPr>
              <a:spLocks noChangeArrowheads="1"/>
            </p:cNvSpPr>
            <p:nvPr/>
          </p:nvSpPr>
          <p:spPr bwMode="auto">
            <a:xfrm>
              <a:off x="321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1" name="Rectangle 101"/>
            <p:cNvSpPr>
              <a:spLocks noChangeArrowheads="1"/>
            </p:cNvSpPr>
            <p:nvPr/>
          </p:nvSpPr>
          <p:spPr bwMode="auto">
            <a:xfrm>
              <a:off x="326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2" name="Rectangle 102"/>
            <p:cNvSpPr>
              <a:spLocks noChangeArrowheads="1"/>
            </p:cNvSpPr>
            <p:nvPr/>
          </p:nvSpPr>
          <p:spPr bwMode="auto">
            <a:xfrm>
              <a:off x="331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3" name="Rectangle 103"/>
            <p:cNvSpPr>
              <a:spLocks noChangeArrowheads="1"/>
            </p:cNvSpPr>
            <p:nvPr/>
          </p:nvSpPr>
          <p:spPr bwMode="auto">
            <a:xfrm>
              <a:off x="336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4" name="Rectangle 104"/>
            <p:cNvSpPr>
              <a:spLocks noChangeArrowheads="1"/>
            </p:cNvSpPr>
            <p:nvPr/>
          </p:nvSpPr>
          <p:spPr bwMode="auto">
            <a:xfrm>
              <a:off x="340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5" name="Rectangle 105"/>
            <p:cNvSpPr>
              <a:spLocks noChangeArrowheads="1"/>
            </p:cNvSpPr>
            <p:nvPr/>
          </p:nvSpPr>
          <p:spPr bwMode="auto">
            <a:xfrm>
              <a:off x="345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6" name="Rectangle 106"/>
            <p:cNvSpPr>
              <a:spLocks noChangeArrowheads="1"/>
            </p:cNvSpPr>
            <p:nvPr/>
          </p:nvSpPr>
          <p:spPr bwMode="auto">
            <a:xfrm>
              <a:off x="3504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7" name="Rectangle 107"/>
            <p:cNvSpPr>
              <a:spLocks noChangeArrowheads="1"/>
            </p:cNvSpPr>
            <p:nvPr/>
          </p:nvSpPr>
          <p:spPr bwMode="auto">
            <a:xfrm>
              <a:off x="3552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8" name="Rectangle 108"/>
            <p:cNvSpPr>
              <a:spLocks noChangeArrowheads="1"/>
            </p:cNvSpPr>
            <p:nvPr/>
          </p:nvSpPr>
          <p:spPr bwMode="auto">
            <a:xfrm>
              <a:off x="3600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09" name="Rectangle 109"/>
            <p:cNvSpPr>
              <a:spLocks noChangeArrowheads="1"/>
            </p:cNvSpPr>
            <p:nvPr/>
          </p:nvSpPr>
          <p:spPr bwMode="auto">
            <a:xfrm>
              <a:off x="3648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10" name="Rectangle 110"/>
            <p:cNvSpPr>
              <a:spLocks noChangeArrowheads="1"/>
            </p:cNvSpPr>
            <p:nvPr/>
          </p:nvSpPr>
          <p:spPr bwMode="auto">
            <a:xfrm>
              <a:off x="3696" y="1200"/>
              <a:ext cx="48" cy="96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3711" name="Rectangle 111"/>
          <p:cNvSpPr>
            <a:spLocks noChangeArrowheads="1"/>
          </p:cNvSpPr>
          <p:nvPr/>
        </p:nvSpPr>
        <p:spPr bwMode="auto">
          <a:xfrm>
            <a:off x="2028825" y="3471863"/>
            <a:ext cx="3454400" cy="76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3713" name="Freeform 113"/>
          <p:cNvSpPr>
            <a:spLocks/>
          </p:cNvSpPr>
          <p:nvPr/>
        </p:nvSpPr>
        <p:spPr bwMode="auto">
          <a:xfrm>
            <a:off x="1955800" y="4000500"/>
            <a:ext cx="479425" cy="1663700"/>
          </a:xfrm>
          <a:custGeom>
            <a:avLst/>
            <a:gdLst>
              <a:gd name="T0" fmla="*/ 0 w 302"/>
              <a:gd name="T1" fmla="*/ 230 h 1048"/>
              <a:gd name="T2" fmla="*/ 0 w 302"/>
              <a:gd name="T3" fmla="*/ 1048 h 1048"/>
              <a:gd name="T4" fmla="*/ 302 w 302"/>
              <a:gd name="T5" fmla="*/ 681 h 1048"/>
              <a:gd name="T6" fmla="*/ 302 w 302"/>
              <a:gd name="T7" fmla="*/ 0 h 1048"/>
              <a:gd name="T8" fmla="*/ 0 w 302"/>
              <a:gd name="T9" fmla="*/ 146 h 1048"/>
              <a:gd name="T10" fmla="*/ 0 w 302"/>
              <a:gd name="T11" fmla="*/ 23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2" h="1048">
                <a:moveTo>
                  <a:pt x="0" y="230"/>
                </a:moveTo>
                <a:lnTo>
                  <a:pt x="0" y="1048"/>
                </a:lnTo>
                <a:lnTo>
                  <a:pt x="302" y="681"/>
                </a:lnTo>
                <a:lnTo>
                  <a:pt x="302" y="0"/>
                </a:lnTo>
                <a:lnTo>
                  <a:pt x="0" y="146"/>
                </a:lnTo>
                <a:lnTo>
                  <a:pt x="0" y="23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714" name="Freeform 114"/>
          <p:cNvSpPr>
            <a:spLocks/>
          </p:cNvSpPr>
          <p:nvPr/>
        </p:nvSpPr>
        <p:spPr bwMode="auto">
          <a:xfrm>
            <a:off x="742950" y="4000500"/>
            <a:ext cx="1222375" cy="1666875"/>
          </a:xfrm>
          <a:custGeom>
            <a:avLst/>
            <a:gdLst>
              <a:gd name="T0" fmla="*/ 716 w 770"/>
              <a:gd name="T1" fmla="*/ 0 h 1050"/>
              <a:gd name="T2" fmla="*/ 716 w 770"/>
              <a:gd name="T3" fmla="*/ 146 h 1050"/>
              <a:gd name="T4" fmla="*/ 768 w 770"/>
              <a:gd name="T5" fmla="*/ 142 h 1050"/>
              <a:gd name="T6" fmla="*/ 770 w 770"/>
              <a:gd name="T7" fmla="*/ 1050 h 1050"/>
              <a:gd name="T8" fmla="*/ 0 w 770"/>
              <a:gd name="T9" fmla="*/ 254 h 1050"/>
              <a:gd name="T10" fmla="*/ 135 w 770"/>
              <a:gd name="T11" fmla="*/ 0 h 1050"/>
              <a:gd name="T12" fmla="*/ 716 w 770"/>
              <a:gd name="T13" fmla="*/ 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0" h="1050">
                <a:moveTo>
                  <a:pt x="716" y="0"/>
                </a:moveTo>
                <a:lnTo>
                  <a:pt x="716" y="146"/>
                </a:lnTo>
                <a:lnTo>
                  <a:pt x="768" y="142"/>
                </a:lnTo>
                <a:lnTo>
                  <a:pt x="770" y="1050"/>
                </a:lnTo>
                <a:lnTo>
                  <a:pt x="0" y="254"/>
                </a:lnTo>
                <a:lnTo>
                  <a:pt x="135" y="0"/>
                </a:lnTo>
                <a:lnTo>
                  <a:pt x="716" y="0"/>
                </a:lnTo>
                <a:close/>
              </a:path>
            </a:pathLst>
          </a:custGeom>
          <a:solidFill>
            <a:srgbClr val="919191"/>
          </a:solidFill>
          <a:ln w="12700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715" name="Freeform 115"/>
          <p:cNvSpPr>
            <a:spLocks/>
          </p:cNvSpPr>
          <p:nvPr/>
        </p:nvSpPr>
        <p:spPr bwMode="auto">
          <a:xfrm>
            <a:off x="4889500" y="3984625"/>
            <a:ext cx="1012825" cy="1719263"/>
          </a:xfrm>
          <a:custGeom>
            <a:avLst/>
            <a:gdLst>
              <a:gd name="T0" fmla="*/ 54 w 638"/>
              <a:gd name="T1" fmla="*/ 10 h 1083"/>
              <a:gd name="T2" fmla="*/ 55 w 638"/>
              <a:gd name="T3" fmla="*/ 152 h 1083"/>
              <a:gd name="T4" fmla="*/ 0 w 638"/>
              <a:gd name="T5" fmla="*/ 144 h 1083"/>
              <a:gd name="T6" fmla="*/ 1 w 638"/>
              <a:gd name="T7" fmla="*/ 1083 h 1083"/>
              <a:gd name="T8" fmla="*/ 236 w 638"/>
              <a:gd name="T9" fmla="*/ 1057 h 1083"/>
              <a:gd name="T10" fmla="*/ 638 w 638"/>
              <a:gd name="T11" fmla="*/ 0 h 1083"/>
              <a:gd name="T12" fmla="*/ 54 w 638"/>
              <a:gd name="T13" fmla="*/ 1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1083">
                <a:moveTo>
                  <a:pt x="54" y="10"/>
                </a:moveTo>
                <a:lnTo>
                  <a:pt x="55" y="152"/>
                </a:lnTo>
                <a:lnTo>
                  <a:pt x="0" y="144"/>
                </a:lnTo>
                <a:lnTo>
                  <a:pt x="1" y="1083"/>
                </a:lnTo>
                <a:lnTo>
                  <a:pt x="236" y="1057"/>
                </a:lnTo>
                <a:lnTo>
                  <a:pt x="638" y="0"/>
                </a:lnTo>
                <a:lnTo>
                  <a:pt x="54" y="10"/>
                </a:lnTo>
                <a:close/>
              </a:path>
            </a:pathLst>
          </a:custGeom>
          <a:solidFill>
            <a:srgbClr val="919191"/>
          </a:solidFill>
          <a:ln w="12700" cap="flat" cmpd="sng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716" name="Rectangle 116"/>
          <p:cNvSpPr>
            <a:spLocks noChangeArrowheads="1"/>
          </p:cNvSpPr>
          <p:nvPr/>
        </p:nvSpPr>
        <p:spPr bwMode="auto">
          <a:xfrm>
            <a:off x="1878013" y="4000500"/>
            <a:ext cx="3100387" cy="228600"/>
          </a:xfrm>
          <a:prstGeom prst="rect">
            <a:avLst/>
          </a:prstGeom>
          <a:solidFill>
            <a:srgbClr val="919191"/>
          </a:solidFill>
          <a:ln w="3175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717" name="Freeform 117"/>
          <p:cNvSpPr>
            <a:spLocks/>
          </p:cNvSpPr>
          <p:nvPr/>
        </p:nvSpPr>
        <p:spPr bwMode="auto">
          <a:xfrm>
            <a:off x="-19050" y="4000500"/>
            <a:ext cx="2684463" cy="2111375"/>
          </a:xfrm>
          <a:custGeom>
            <a:avLst/>
            <a:gdLst>
              <a:gd name="T0" fmla="*/ 0 w 1691"/>
              <a:gd name="T1" fmla="*/ 0 h 1330"/>
              <a:gd name="T2" fmla="*/ 701 w 1691"/>
              <a:gd name="T3" fmla="*/ 5 h 1330"/>
              <a:gd name="T4" fmla="*/ 908 w 1691"/>
              <a:gd name="T5" fmla="*/ 322 h 1330"/>
              <a:gd name="T6" fmla="*/ 1122 w 1691"/>
              <a:gd name="T7" fmla="*/ 728 h 1330"/>
              <a:gd name="T8" fmla="*/ 1128 w 1691"/>
              <a:gd name="T9" fmla="*/ 739 h 1330"/>
              <a:gd name="T10" fmla="*/ 1165 w 1691"/>
              <a:gd name="T11" fmla="*/ 779 h 1330"/>
              <a:gd name="T12" fmla="*/ 1208 w 1691"/>
              <a:gd name="T13" fmla="*/ 829 h 1330"/>
              <a:gd name="T14" fmla="*/ 1239 w 1691"/>
              <a:gd name="T15" fmla="*/ 863 h 1330"/>
              <a:gd name="T16" fmla="*/ 1258 w 1691"/>
              <a:gd name="T17" fmla="*/ 858 h 1330"/>
              <a:gd name="T18" fmla="*/ 1295 w 1691"/>
              <a:gd name="T19" fmla="*/ 834 h 1330"/>
              <a:gd name="T20" fmla="*/ 1388 w 1691"/>
              <a:gd name="T21" fmla="*/ 754 h 1330"/>
              <a:gd name="T22" fmla="*/ 1448 w 1691"/>
              <a:gd name="T23" fmla="*/ 699 h 1330"/>
              <a:gd name="T24" fmla="*/ 1505 w 1691"/>
              <a:gd name="T25" fmla="*/ 644 h 1330"/>
              <a:gd name="T26" fmla="*/ 1548 w 1691"/>
              <a:gd name="T27" fmla="*/ 605 h 1330"/>
              <a:gd name="T28" fmla="*/ 1569 w 1691"/>
              <a:gd name="T29" fmla="*/ 591 h 1330"/>
              <a:gd name="T30" fmla="*/ 1567 w 1691"/>
              <a:gd name="T31" fmla="*/ 517 h 1330"/>
              <a:gd name="T32" fmla="*/ 1579 w 1691"/>
              <a:gd name="T33" fmla="*/ 511 h 1330"/>
              <a:gd name="T34" fmla="*/ 1647 w 1691"/>
              <a:gd name="T35" fmla="*/ 511 h 1330"/>
              <a:gd name="T36" fmla="*/ 1672 w 1691"/>
              <a:gd name="T37" fmla="*/ 536 h 1330"/>
              <a:gd name="T38" fmla="*/ 1680 w 1691"/>
              <a:gd name="T39" fmla="*/ 557 h 1330"/>
              <a:gd name="T40" fmla="*/ 1691 w 1691"/>
              <a:gd name="T41" fmla="*/ 596 h 1330"/>
              <a:gd name="T42" fmla="*/ 1689 w 1691"/>
              <a:gd name="T43" fmla="*/ 641 h 1330"/>
              <a:gd name="T44" fmla="*/ 1619 w 1691"/>
              <a:gd name="T45" fmla="*/ 737 h 1330"/>
              <a:gd name="T46" fmla="*/ 1418 w 1691"/>
              <a:gd name="T47" fmla="*/ 938 h 1330"/>
              <a:gd name="T48" fmla="*/ 1302 w 1691"/>
              <a:gd name="T49" fmla="*/ 1029 h 1330"/>
              <a:gd name="T50" fmla="*/ 1202 w 1691"/>
              <a:gd name="T51" fmla="*/ 1108 h 1330"/>
              <a:gd name="T52" fmla="*/ 1159 w 1691"/>
              <a:gd name="T53" fmla="*/ 1137 h 1330"/>
              <a:gd name="T54" fmla="*/ 1122 w 1691"/>
              <a:gd name="T55" fmla="*/ 1159 h 1330"/>
              <a:gd name="T56" fmla="*/ 1096 w 1691"/>
              <a:gd name="T57" fmla="*/ 1176 h 1330"/>
              <a:gd name="T58" fmla="*/ 1079 w 1691"/>
              <a:gd name="T59" fmla="*/ 1188 h 1330"/>
              <a:gd name="T60" fmla="*/ 992 w 1691"/>
              <a:gd name="T61" fmla="*/ 1228 h 1330"/>
              <a:gd name="T62" fmla="*/ 881 w 1691"/>
              <a:gd name="T63" fmla="*/ 1262 h 1330"/>
              <a:gd name="T64" fmla="*/ 745 w 1691"/>
              <a:gd name="T65" fmla="*/ 1290 h 1330"/>
              <a:gd name="T66" fmla="*/ 602 w 1691"/>
              <a:gd name="T67" fmla="*/ 1313 h 1330"/>
              <a:gd name="T68" fmla="*/ 393 w 1691"/>
              <a:gd name="T69" fmla="*/ 1324 h 1330"/>
              <a:gd name="T70" fmla="*/ 287 w 1691"/>
              <a:gd name="T71" fmla="*/ 1330 h 1330"/>
              <a:gd name="T72" fmla="*/ 10 w 1691"/>
              <a:gd name="T73" fmla="*/ 1330 h 1330"/>
              <a:gd name="T74" fmla="*/ 0 w 1691"/>
              <a:gd name="T75" fmla="*/ 0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91" h="1330">
                <a:moveTo>
                  <a:pt x="0" y="0"/>
                </a:moveTo>
                <a:lnTo>
                  <a:pt x="701" y="5"/>
                </a:lnTo>
                <a:lnTo>
                  <a:pt x="908" y="322"/>
                </a:lnTo>
                <a:lnTo>
                  <a:pt x="1122" y="728"/>
                </a:lnTo>
                <a:lnTo>
                  <a:pt x="1128" y="739"/>
                </a:lnTo>
                <a:lnTo>
                  <a:pt x="1165" y="779"/>
                </a:lnTo>
                <a:lnTo>
                  <a:pt x="1208" y="829"/>
                </a:lnTo>
                <a:lnTo>
                  <a:pt x="1239" y="863"/>
                </a:lnTo>
                <a:lnTo>
                  <a:pt x="1258" y="858"/>
                </a:lnTo>
                <a:lnTo>
                  <a:pt x="1295" y="834"/>
                </a:lnTo>
                <a:lnTo>
                  <a:pt x="1388" y="754"/>
                </a:lnTo>
                <a:lnTo>
                  <a:pt x="1448" y="699"/>
                </a:lnTo>
                <a:lnTo>
                  <a:pt x="1505" y="644"/>
                </a:lnTo>
                <a:lnTo>
                  <a:pt x="1548" y="605"/>
                </a:lnTo>
                <a:lnTo>
                  <a:pt x="1569" y="591"/>
                </a:lnTo>
                <a:lnTo>
                  <a:pt x="1567" y="517"/>
                </a:lnTo>
                <a:lnTo>
                  <a:pt x="1579" y="511"/>
                </a:lnTo>
                <a:lnTo>
                  <a:pt x="1647" y="511"/>
                </a:lnTo>
                <a:lnTo>
                  <a:pt x="1672" y="536"/>
                </a:lnTo>
                <a:lnTo>
                  <a:pt x="1680" y="557"/>
                </a:lnTo>
                <a:lnTo>
                  <a:pt x="1691" y="596"/>
                </a:lnTo>
                <a:lnTo>
                  <a:pt x="1689" y="641"/>
                </a:lnTo>
                <a:lnTo>
                  <a:pt x="1619" y="737"/>
                </a:lnTo>
                <a:lnTo>
                  <a:pt x="1418" y="938"/>
                </a:lnTo>
                <a:lnTo>
                  <a:pt x="1302" y="1029"/>
                </a:lnTo>
                <a:lnTo>
                  <a:pt x="1202" y="1108"/>
                </a:lnTo>
                <a:lnTo>
                  <a:pt x="1159" y="1137"/>
                </a:lnTo>
                <a:lnTo>
                  <a:pt x="1122" y="1159"/>
                </a:lnTo>
                <a:lnTo>
                  <a:pt x="1096" y="1176"/>
                </a:lnTo>
                <a:lnTo>
                  <a:pt x="1079" y="1188"/>
                </a:lnTo>
                <a:lnTo>
                  <a:pt x="992" y="1228"/>
                </a:lnTo>
                <a:lnTo>
                  <a:pt x="881" y="1262"/>
                </a:lnTo>
                <a:lnTo>
                  <a:pt x="745" y="1290"/>
                </a:lnTo>
                <a:lnTo>
                  <a:pt x="602" y="1313"/>
                </a:lnTo>
                <a:lnTo>
                  <a:pt x="393" y="1324"/>
                </a:lnTo>
                <a:lnTo>
                  <a:pt x="287" y="1330"/>
                </a:lnTo>
                <a:lnTo>
                  <a:pt x="10" y="1330"/>
                </a:lnTo>
                <a:lnTo>
                  <a:pt x="0" y="0"/>
                </a:lnTo>
                <a:close/>
              </a:path>
            </a:pathLst>
          </a:custGeom>
          <a:solidFill>
            <a:srgbClr val="2A5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93718" name="Object 118"/>
          <p:cNvGraphicFramePr>
            <a:graphicFrameLocks noChangeAspect="1"/>
          </p:cNvGraphicFramePr>
          <p:nvPr/>
        </p:nvGraphicFramePr>
        <p:xfrm flipH="1">
          <a:off x="2300288" y="4519613"/>
          <a:ext cx="2905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lip" r:id="rId4" imgW="5964480" imgH="3151440" progId="MS_ClipArt_Gallery.2">
                  <p:embed/>
                </p:oleObj>
              </mc:Choice>
              <mc:Fallback>
                <p:oleObj name="Clip" r:id="rId4" imgW="5964480" imgH="31514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300288" y="4519613"/>
                        <a:ext cx="290512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719" name="Freeform 119"/>
          <p:cNvSpPr>
            <a:spLocks/>
          </p:cNvSpPr>
          <p:nvPr/>
        </p:nvSpPr>
        <p:spPr bwMode="auto">
          <a:xfrm>
            <a:off x="4633913" y="3992563"/>
            <a:ext cx="4506912" cy="1905000"/>
          </a:xfrm>
          <a:custGeom>
            <a:avLst/>
            <a:gdLst>
              <a:gd name="T0" fmla="*/ 2839 w 2839"/>
              <a:gd name="T1" fmla="*/ 0 h 1200"/>
              <a:gd name="T2" fmla="*/ 650 w 2839"/>
              <a:gd name="T3" fmla="*/ 0 h 1200"/>
              <a:gd name="T4" fmla="*/ 229 w 2839"/>
              <a:gd name="T5" fmla="*/ 637 h 1200"/>
              <a:gd name="T6" fmla="*/ 163 w 2839"/>
              <a:gd name="T7" fmla="*/ 710 h 1200"/>
              <a:gd name="T8" fmla="*/ 163 w 2839"/>
              <a:gd name="T9" fmla="*/ 665 h 1200"/>
              <a:gd name="T10" fmla="*/ 92 w 2839"/>
              <a:gd name="T11" fmla="*/ 766 h 1200"/>
              <a:gd name="T12" fmla="*/ 63 w 2839"/>
              <a:gd name="T13" fmla="*/ 811 h 1200"/>
              <a:gd name="T14" fmla="*/ 45 w 2839"/>
              <a:gd name="T15" fmla="*/ 844 h 1200"/>
              <a:gd name="T16" fmla="*/ 26 w 2839"/>
              <a:gd name="T17" fmla="*/ 900 h 1200"/>
              <a:gd name="T18" fmla="*/ 0 w 2839"/>
              <a:gd name="T19" fmla="*/ 960 h 1200"/>
              <a:gd name="T20" fmla="*/ 4 w 2839"/>
              <a:gd name="T21" fmla="*/ 1024 h 1200"/>
              <a:gd name="T22" fmla="*/ 28 w 2839"/>
              <a:gd name="T23" fmla="*/ 1082 h 1200"/>
              <a:gd name="T24" fmla="*/ 80 w 2839"/>
              <a:gd name="T25" fmla="*/ 1119 h 1200"/>
              <a:gd name="T26" fmla="*/ 151 w 2839"/>
              <a:gd name="T27" fmla="*/ 1140 h 1200"/>
              <a:gd name="T28" fmla="*/ 242 w 2839"/>
              <a:gd name="T29" fmla="*/ 1156 h 1200"/>
              <a:gd name="T30" fmla="*/ 336 w 2839"/>
              <a:gd name="T31" fmla="*/ 1171 h 1200"/>
              <a:gd name="T32" fmla="*/ 437 w 2839"/>
              <a:gd name="T33" fmla="*/ 1180 h 1200"/>
              <a:gd name="T34" fmla="*/ 548 w 2839"/>
              <a:gd name="T35" fmla="*/ 1190 h 1200"/>
              <a:gd name="T36" fmla="*/ 660 w 2839"/>
              <a:gd name="T37" fmla="*/ 1195 h 1200"/>
              <a:gd name="T38" fmla="*/ 767 w 2839"/>
              <a:gd name="T39" fmla="*/ 1200 h 1200"/>
              <a:gd name="T40" fmla="*/ 917 w 2839"/>
              <a:gd name="T41" fmla="*/ 1200 h 1200"/>
              <a:gd name="T42" fmla="*/ 1672 w 2839"/>
              <a:gd name="T43" fmla="*/ 1200 h 1200"/>
              <a:gd name="T44" fmla="*/ 2839 w 2839"/>
              <a:gd name="T45" fmla="*/ 1200 h 1200"/>
              <a:gd name="T46" fmla="*/ 2839 w 2839"/>
              <a:gd name="T4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39" h="1200">
                <a:moveTo>
                  <a:pt x="2839" y="0"/>
                </a:moveTo>
                <a:lnTo>
                  <a:pt x="650" y="0"/>
                </a:lnTo>
                <a:lnTo>
                  <a:pt x="229" y="637"/>
                </a:lnTo>
                <a:lnTo>
                  <a:pt x="163" y="710"/>
                </a:lnTo>
                <a:lnTo>
                  <a:pt x="163" y="665"/>
                </a:lnTo>
                <a:lnTo>
                  <a:pt x="92" y="766"/>
                </a:lnTo>
                <a:lnTo>
                  <a:pt x="63" y="811"/>
                </a:lnTo>
                <a:lnTo>
                  <a:pt x="45" y="844"/>
                </a:lnTo>
                <a:lnTo>
                  <a:pt x="26" y="900"/>
                </a:lnTo>
                <a:lnTo>
                  <a:pt x="0" y="960"/>
                </a:lnTo>
                <a:lnTo>
                  <a:pt x="4" y="1024"/>
                </a:lnTo>
                <a:lnTo>
                  <a:pt x="28" y="1082"/>
                </a:lnTo>
                <a:lnTo>
                  <a:pt x="80" y="1119"/>
                </a:lnTo>
                <a:lnTo>
                  <a:pt x="151" y="1140"/>
                </a:lnTo>
                <a:lnTo>
                  <a:pt x="242" y="1156"/>
                </a:lnTo>
                <a:lnTo>
                  <a:pt x="336" y="1171"/>
                </a:lnTo>
                <a:lnTo>
                  <a:pt x="437" y="1180"/>
                </a:lnTo>
                <a:lnTo>
                  <a:pt x="548" y="1190"/>
                </a:lnTo>
                <a:lnTo>
                  <a:pt x="660" y="1195"/>
                </a:lnTo>
                <a:lnTo>
                  <a:pt x="767" y="1200"/>
                </a:lnTo>
                <a:lnTo>
                  <a:pt x="917" y="1200"/>
                </a:lnTo>
                <a:lnTo>
                  <a:pt x="1672" y="1200"/>
                </a:lnTo>
                <a:lnTo>
                  <a:pt x="2839" y="1200"/>
                </a:lnTo>
                <a:lnTo>
                  <a:pt x="2839" y="0"/>
                </a:lnTo>
                <a:close/>
              </a:path>
            </a:pathLst>
          </a:custGeom>
          <a:solidFill>
            <a:srgbClr val="2A5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720" name="Freeform 120"/>
          <p:cNvSpPr>
            <a:spLocks/>
          </p:cNvSpPr>
          <p:nvPr/>
        </p:nvSpPr>
        <p:spPr bwMode="auto">
          <a:xfrm>
            <a:off x="2232025" y="4221163"/>
            <a:ext cx="1217613" cy="188912"/>
          </a:xfrm>
          <a:custGeom>
            <a:avLst/>
            <a:gdLst>
              <a:gd name="T0" fmla="*/ 767 w 767"/>
              <a:gd name="T1" fmla="*/ 0 h 119"/>
              <a:gd name="T2" fmla="*/ 767 w 767"/>
              <a:gd name="T3" fmla="*/ 63 h 119"/>
              <a:gd name="T4" fmla="*/ 43 w 767"/>
              <a:gd name="T5" fmla="*/ 64 h 119"/>
              <a:gd name="T6" fmla="*/ 0 w 767"/>
              <a:gd name="T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7" h="119">
                <a:moveTo>
                  <a:pt x="767" y="0"/>
                </a:moveTo>
                <a:lnTo>
                  <a:pt x="767" y="63"/>
                </a:lnTo>
                <a:lnTo>
                  <a:pt x="43" y="64"/>
                </a:lnTo>
                <a:lnTo>
                  <a:pt x="0" y="119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stealth" w="sm" len="sm"/>
          </a:ln>
          <a:effectLst>
            <a:outerShdw dist="17961" dir="189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4074" name="Group 474"/>
          <p:cNvGrpSpPr>
            <a:grpSpLocks/>
          </p:cNvGrpSpPr>
          <p:nvPr/>
        </p:nvGrpSpPr>
        <p:grpSpPr bwMode="auto">
          <a:xfrm>
            <a:off x="1554163" y="3649663"/>
            <a:ext cx="3725862" cy="350837"/>
            <a:chOff x="996" y="1488"/>
            <a:chExt cx="2347" cy="221"/>
          </a:xfrm>
        </p:grpSpPr>
        <p:grpSp>
          <p:nvGrpSpPr>
            <p:cNvPr id="793722" name="Group 122"/>
            <p:cNvGrpSpPr>
              <a:grpSpLocks/>
            </p:cNvGrpSpPr>
            <p:nvPr/>
          </p:nvGrpSpPr>
          <p:grpSpPr bwMode="auto">
            <a:xfrm>
              <a:off x="996" y="1488"/>
              <a:ext cx="2347" cy="187"/>
              <a:chOff x="1104" y="1149"/>
              <a:chExt cx="2640" cy="165"/>
            </a:xfrm>
          </p:grpSpPr>
          <p:grpSp>
            <p:nvGrpSpPr>
              <p:cNvPr id="793723" name="Group 123"/>
              <p:cNvGrpSpPr>
                <a:grpSpLocks/>
              </p:cNvGrpSpPr>
              <p:nvPr/>
            </p:nvGrpSpPr>
            <p:grpSpPr bwMode="auto">
              <a:xfrm>
                <a:off x="1104" y="1149"/>
                <a:ext cx="2640" cy="118"/>
                <a:chOff x="1104" y="1200"/>
                <a:chExt cx="2640" cy="96"/>
              </a:xfrm>
            </p:grpSpPr>
            <p:sp>
              <p:nvSpPr>
                <p:cNvPr id="79372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25" name="Rectangle 125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2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0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2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24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28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134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139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1" name="Rectangle 131"/>
                <p:cNvSpPr>
                  <a:spLocks noChangeArrowheads="1"/>
                </p:cNvSpPr>
                <p:nvPr/>
              </p:nvSpPr>
              <p:spPr bwMode="auto">
                <a:xfrm>
                  <a:off x="144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2" name="Rectangle 132"/>
                <p:cNvSpPr>
                  <a:spLocks noChangeArrowheads="1"/>
                </p:cNvSpPr>
                <p:nvPr/>
              </p:nvSpPr>
              <p:spPr bwMode="auto">
                <a:xfrm>
                  <a:off x="148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3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4" name="Rectangle 134"/>
                <p:cNvSpPr>
                  <a:spLocks noChangeArrowheads="1"/>
                </p:cNvSpPr>
                <p:nvPr/>
              </p:nvSpPr>
              <p:spPr bwMode="auto">
                <a:xfrm>
                  <a:off x="158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5" name="Rectangle 135"/>
                <p:cNvSpPr>
                  <a:spLocks noChangeArrowheads="1"/>
                </p:cNvSpPr>
                <p:nvPr/>
              </p:nvSpPr>
              <p:spPr bwMode="auto">
                <a:xfrm>
                  <a:off x="163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6" name="Rectangle 136"/>
                <p:cNvSpPr>
                  <a:spLocks noChangeArrowheads="1"/>
                </p:cNvSpPr>
                <p:nvPr/>
              </p:nvSpPr>
              <p:spPr bwMode="auto">
                <a:xfrm>
                  <a:off x="168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7" name="Rectangle 137"/>
                <p:cNvSpPr>
                  <a:spLocks noChangeArrowheads="1"/>
                </p:cNvSpPr>
                <p:nvPr/>
              </p:nvSpPr>
              <p:spPr bwMode="auto">
                <a:xfrm>
                  <a:off x="172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8" name="Rectangle 138"/>
                <p:cNvSpPr>
                  <a:spLocks noChangeArrowheads="1"/>
                </p:cNvSpPr>
                <p:nvPr/>
              </p:nvSpPr>
              <p:spPr bwMode="auto">
                <a:xfrm>
                  <a:off x="177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39" name="Rectangle 139"/>
                <p:cNvSpPr>
                  <a:spLocks noChangeArrowheads="1"/>
                </p:cNvSpPr>
                <p:nvPr/>
              </p:nvSpPr>
              <p:spPr bwMode="auto">
                <a:xfrm>
                  <a:off x="182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0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7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92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96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3" name="Rectangle 143"/>
                <p:cNvSpPr>
                  <a:spLocks noChangeArrowheads="1"/>
                </p:cNvSpPr>
                <p:nvPr/>
              </p:nvSpPr>
              <p:spPr bwMode="auto">
                <a:xfrm>
                  <a:off x="201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4" name="Rectangle 144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5" name="Rectangle 145"/>
                <p:cNvSpPr>
                  <a:spLocks noChangeArrowheads="1"/>
                </p:cNvSpPr>
                <p:nvPr/>
              </p:nvSpPr>
              <p:spPr bwMode="auto">
                <a:xfrm>
                  <a:off x="211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6" name="Rectangle 146"/>
                <p:cNvSpPr>
                  <a:spLocks noChangeArrowheads="1"/>
                </p:cNvSpPr>
                <p:nvPr/>
              </p:nvSpPr>
              <p:spPr bwMode="auto">
                <a:xfrm>
                  <a:off x="216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7" name="Rectangle 147"/>
                <p:cNvSpPr>
                  <a:spLocks noChangeArrowheads="1"/>
                </p:cNvSpPr>
                <p:nvPr/>
              </p:nvSpPr>
              <p:spPr bwMode="auto">
                <a:xfrm>
                  <a:off x="220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8" name="Rectangle 148"/>
                <p:cNvSpPr>
                  <a:spLocks noChangeArrowheads="1"/>
                </p:cNvSpPr>
                <p:nvPr/>
              </p:nvSpPr>
              <p:spPr bwMode="auto">
                <a:xfrm>
                  <a:off x="225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49" name="Rectangle 149"/>
                <p:cNvSpPr>
                  <a:spLocks noChangeArrowheads="1"/>
                </p:cNvSpPr>
                <p:nvPr/>
              </p:nvSpPr>
              <p:spPr bwMode="auto">
                <a:xfrm>
                  <a:off x="230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0" name="Rectangle 150"/>
                <p:cNvSpPr>
                  <a:spLocks noChangeArrowheads="1"/>
                </p:cNvSpPr>
                <p:nvPr/>
              </p:nvSpPr>
              <p:spPr bwMode="auto">
                <a:xfrm>
                  <a:off x="235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1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0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2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4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3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9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4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4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5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9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64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7" name="Rectangle 157"/>
                <p:cNvSpPr>
                  <a:spLocks noChangeArrowheads="1"/>
                </p:cNvSpPr>
                <p:nvPr/>
              </p:nvSpPr>
              <p:spPr bwMode="auto">
                <a:xfrm>
                  <a:off x="268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8" name="Rectangle 158"/>
                <p:cNvSpPr>
                  <a:spLocks noChangeArrowheads="1"/>
                </p:cNvSpPr>
                <p:nvPr/>
              </p:nvSpPr>
              <p:spPr bwMode="auto">
                <a:xfrm>
                  <a:off x="273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59" name="Rectangle 159"/>
                <p:cNvSpPr>
                  <a:spLocks noChangeArrowheads="1"/>
                </p:cNvSpPr>
                <p:nvPr/>
              </p:nvSpPr>
              <p:spPr bwMode="auto">
                <a:xfrm>
                  <a:off x="278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0" name="Rectangle 160"/>
                <p:cNvSpPr>
                  <a:spLocks noChangeArrowheads="1"/>
                </p:cNvSpPr>
                <p:nvPr/>
              </p:nvSpPr>
              <p:spPr bwMode="auto">
                <a:xfrm>
                  <a:off x="283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1" name="Rectangle 161"/>
                <p:cNvSpPr>
                  <a:spLocks noChangeArrowheads="1"/>
                </p:cNvSpPr>
                <p:nvPr/>
              </p:nvSpPr>
              <p:spPr bwMode="auto">
                <a:xfrm>
                  <a:off x="288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92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3" name="Rectangle 163"/>
                <p:cNvSpPr>
                  <a:spLocks noChangeArrowheads="1"/>
                </p:cNvSpPr>
                <p:nvPr/>
              </p:nvSpPr>
              <p:spPr bwMode="auto">
                <a:xfrm>
                  <a:off x="297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4" name="Rectangle 164"/>
                <p:cNvSpPr>
                  <a:spLocks noChangeArrowheads="1"/>
                </p:cNvSpPr>
                <p:nvPr/>
              </p:nvSpPr>
              <p:spPr bwMode="auto">
                <a:xfrm>
                  <a:off x="302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5" name="Rectangle 165"/>
                <p:cNvSpPr>
                  <a:spLocks noChangeArrowheads="1"/>
                </p:cNvSpPr>
                <p:nvPr/>
              </p:nvSpPr>
              <p:spPr bwMode="auto">
                <a:xfrm>
                  <a:off x="307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6" name="Rectangle 166"/>
                <p:cNvSpPr>
                  <a:spLocks noChangeArrowheads="1"/>
                </p:cNvSpPr>
                <p:nvPr/>
              </p:nvSpPr>
              <p:spPr bwMode="auto">
                <a:xfrm>
                  <a:off x="312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7" name="Rectangle 167"/>
                <p:cNvSpPr>
                  <a:spLocks noChangeArrowheads="1"/>
                </p:cNvSpPr>
                <p:nvPr/>
              </p:nvSpPr>
              <p:spPr bwMode="auto">
                <a:xfrm>
                  <a:off x="316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8" name="Rectangle 168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69" name="Rectangle 169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0" name="Rectangle 170"/>
                <p:cNvSpPr>
                  <a:spLocks noChangeArrowheads="1"/>
                </p:cNvSpPr>
                <p:nvPr/>
              </p:nvSpPr>
              <p:spPr bwMode="auto">
                <a:xfrm>
                  <a:off x="331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1" name="Rectangle 171"/>
                <p:cNvSpPr>
                  <a:spLocks noChangeArrowheads="1"/>
                </p:cNvSpPr>
                <p:nvPr/>
              </p:nvSpPr>
              <p:spPr bwMode="auto">
                <a:xfrm>
                  <a:off x="336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2" name="Rectangle 172"/>
                <p:cNvSpPr>
                  <a:spLocks noChangeArrowheads="1"/>
                </p:cNvSpPr>
                <p:nvPr/>
              </p:nvSpPr>
              <p:spPr bwMode="auto">
                <a:xfrm>
                  <a:off x="340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3" name="Rectangle 173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4" name="Rectangle 174"/>
                <p:cNvSpPr>
                  <a:spLocks noChangeArrowheads="1"/>
                </p:cNvSpPr>
                <p:nvPr/>
              </p:nvSpPr>
              <p:spPr bwMode="auto">
                <a:xfrm>
                  <a:off x="3504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5" name="Rectangle 175"/>
                <p:cNvSpPr>
                  <a:spLocks noChangeArrowheads="1"/>
                </p:cNvSpPr>
                <p:nvPr/>
              </p:nvSpPr>
              <p:spPr bwMode="auto">
                <a:xfrm>
                  <a:off x="3552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6" name="Rectangle 176"/>
                <p:cNvSpPr>
                  <a:spLocks noChangeArrowheads="1"/>
                </p:cNvSpPr>
                <p:nvPr/>
              </p:nvSpPr>
              <p:spPr bwMode="auto">
                <a:xfrm>
                  <a:off x="3600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7" name="Rectangle 177"/>
                <p:cNvSpPr>
                  <a:spLocks noChangeArrowheads="1"/>
                </p:cNvSpPr>
                <p:nvPr/>
              </p:nvSpPr>
              <p:spPr bwMode="auto">
                <a:xfrm>
                  <a:off x="3648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78" name="Rectangle 178"/>
                <p:cNvSpPr>
                  <a:spLocks noChangeArrowheads="1"/>
                </p:cNvSpPr>
                <p:nvPr/>
              </p:nvSpPr>
              <p:spPr bwMode="auto">
                <a:xfrm>
                  <a:off x="3696" y="1200"/>
                  <a:ext cx="48" cy="96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779" name="Group 179"/>
              <p:cNvGrpSpPr>
                <a:grpSpLocks/>
              </p:cNvGrpSpPr>
              <p:nvPr/>
            </p:nvGrpSpPr>
            <p:grpSpPr bwMode="auto">
              <a:xfrm>
                <a:off x="1248" y="1267"/>
                <a:ext cx="2352" cy="47"/>
                <a:chOff x="1200" y="1248"/>
                <a:chExt cx="2352" cy="48"/>
              </a:xfrm>
            </p:grpSpPr>
            <p:sp>
              <p:nvSpPr>
                <p:cNvPr id="793780" name="Rectangle 180"/>
                <p:cNvSpPr>
                  <a:spLocks noChangeArrowheads="1"/>
                </p:cNvSpPr>
                <p:nvPr/>
              </p:nvSpPr>
              <p:spPr bwMode="auto">
                <a:xfrm>
                  <a:off x="1200" y="1248"/>
                  <a:ext cx="336" cy="48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81" name="Rectangle 181"/>
                <p:cNvSpPr>
                  <a:spLocks noChangeArrowheads="1"/>
                </p:cNvSpPr>
                <p:nvPr/>
              </p:nvSpPr>
              <p:spPr bwMode="auto">
                <a:xfrm>
                  <a:off x="1536" y="1248"/>
                  <a:ext cx="336" cy="48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82" name="Rectangle 182"/>
                <p:cNvSpPr>
                  <a:spLocks noChangeArrowheads="1"/>
                </p:cNvSpPr>
                <p:nvPr/>
              </p:nvSpPr>
              <p:spPr bwMode="auto">
                <a:xfrm>
                  <a:off x="1872" y="1248"/>
                  <a:ext cx="336" cy="48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83" name="Rectangle 183"/>
                <p:cNvSpPr>
                  <a:spLocks noChangeArrowheads="1"/>
                </p:cNvSpPr>
                <p:nvPr/>
              </p:nvSpPr>
              <p:spPr bwMode="auto">
                <a:xfrm>
                  <a:off x="2208" y="1248"/>
                  <a:ext cx="336" cy="48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84" name="Rectangle 184"/>
                <p:cNvSpPr>
                  <a:spLocks noChangeArrowheads="1"/>
                </p:cNvSpPr>
                <p:nvPr/>
              </p:nvSpPr>
              <p:spPr bwMode="auto">
                <a:xfrm>
                  <a:off x="2544" y="1248"/>
                  <a:ext cx="336" cy="48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85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80" y="1248"/>
                  <a:ext cx="336" cy="48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786" name="Rectangle 186"/>
                <p:cNvSpPr>
                  <a:spLocks noChangeArrowheads="1"/>
                </p:cNvSpPr>
                <p:nvPr/>
              </p:nvSpPr>
              <p:spPr bwMode="auto">
                <a:xfrm>
                  <a:off x="3216" y="1248"/>
                  <a:ext cx="336" cy="48"/>
                </a:xfrm>
                <a:prstGeom prst="rect">
                  <a:avLst/>
                </a:prstGeom>
                <a:noFill/>
                <a:ln w="19050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93787" name="Rectangle 187"/>
            <p:cNvSpPr>
              <a:spLocks noChangeArrowheads="1"/>
            </p:cNvSpPr>
            <p:nvPr/>
          </p:nvSpPr>
          <p:spPr bwMode="auto">
            <a:xfrm>
              <a:off x="996" y="1655"/>
              <a:ext cx="2347" cy="54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3788" name="Rectangle 188"/>
          <p:cNvSpPr>
            <a:spLocks noChangeArrowheads="1"/>
          </p:cNvSpPr>
          <p:nvPr/>
        </p:nvSpPr>
        <p:spPr bwMode="auto">
          <a:xfrm>
            <a:off x="2005013" y="4487863"/>
            <a:ext cx="88900" cy="428625"/>
          </a:xfrm>
          <a:prstGeom prst="rect">
            <a:avLst/>
          </a:prstGeom>
          <a:solidFill>
            <a:schemeClr val="tx1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54000" prstMaterial="legacyPlastic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794073" name="Group 473"/>
          <p:cNvGrpSpPr>
            <a:grpSpLocks/>
          </p:cNvGrpSpPr>
          <p:nvPr/>
        </p:nvGrpSpPr>
        <p:grpSpPr bwMode="auto">
          <a:xfrm>
            <a:off x="1960563" y="4229100"/>
            <a:ext cx="2930525" cy="723900"/>
            <a:chOff x="1252" y="1853"/>
            <a:chExt cx="1846" cy="456"/>
          </a:xfrm>
        </p:grpSpPr>
        <p:sp>
          <p:nvSpPr>
            <p:cNvPr id="793790" name="Freeform 190"/>
            <p:cNvSpPr>
              <a:spLocks/>
            </p:cNvSpPr>
            <p:nvPr/>
          </p:nvSpPr>
          <p:spPr bwMode="auto">
            <a:xfrm>
              <a:off x="1252" y="1853"/>
              <a:ext cx="299" cy="432"/>
            </a:xfrm>
            <a:custGeom>
              <a:avLst/>
              <a:gdLst>
                <a:gd name="T0" fmla="*/ 0 w 336"/>
                <a:gd name="T1" fmla="*/ 0 h 288"/>
                <a:gd name="T2" fmla="*/ 336 w 336"/>
                <a:gd name="T3" fmla="*/ 0 h 288"/>
                <a:gd name="T4" fmla="*/ 336 w 336"/>
                <a:gd name="T5" fmla="*/ 288 h 288"/>
                <a:gd name="T6" fmla="*/ 0 w 336"/>
                <a:gd name="T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88">
                  <a:moveTo>
                    <a:pt x="0" y="0"/>
                  </a:moveTo>
                  <a:lnTo>
                    <a:pt x="336" y="0"/>
                  </a:lnTo>
                  <a:lnTo>
                    <a:pt x="336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791" name="Rectangle 191"/>
            <p:cNvSpPr>
              <a:spLocks noChangeArrowheads="1"/>
            </p:cNvSpPr>
            <p:nvPr/>
          </p:nvSpPr>
          <p:spPr bwMode="auto">
            <a:xfrm>
              <a:off x="1550" y="2117"/>
              <a:ext cx="1548" cy="192"/>
            </a:xfrm>
            <a:prstGeom prst="rect">
              <a:avLst/>
            </a:prstGeom>
            <a:solidFill>
              <a:srgbClr val="3333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4072" name="Group 472"/>
          <p:cNvGrpSpPr>
            <a:grpSpLocks/>
          </p:cNvGrpSpPr>
          <p:nvPr/>
        </p:nvGrpSpPr>
        <p:grpSpPr bwMode="auto">
          <a:xfrm>
            <a:off x="5110163" y="2335213"/>
            <a:ext cx="4006850" cy="1444625"/>
            <a:chOff x="3236" y="660"/>
            <a:chExt cx="2524" cy="910"/>
          </a:xfrm>
        </p:grpSpPr>
        <p:grpSp>
          <p:nvGrpSpPr>
            <p:cNvPr id="793793" name="Group 193"/>
            <p:cNvGrpSpPr>
              <a:grpSpLocks/>
            </p:cNvGrpSpPr>
            <p:nvPr/>
          </p:nvGrpSpPr>
          <p:grpSpPr bwMode="auto">
            <a:xfrm flipH="1">
              <a:off x="4809" y="1227"/>
              <a:ext cx="251" cy="238"/>
              <a:chOff x="2327" y="1204"/>
              <a:chExt cx="251" cy="238"/>
            </a:xfrm>
          </p:grpSpPr>
          <p:sp>
            <p:nvSpPr>
              <p:cNvPr id="793794" name="Oval 194"/>
              <p:cNvSpPr>
                <a:spLocks noChangeArrowheads="1"/>
              </p:cNvSpPr>
              <p:nvPr/>
            </p:nvSpPr>
            <p:spPr bwMode="auto">
              <a:xfrm flipH="1">
                <a:off x="2350" y="1231"/>
                <a:ext cx="202" cy="19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795" name="Oval 195"/>
              <p:cNvSpPr>
                <a:spLocks noChangeArrowheads="1"/>
              </p:cNvSpPr>
              <p:nvPr/>
            </p:nvSpPr>
            <p:spPr bwMode="auto">
              <a:xfrm flipH="1">
                <a:off x="2361" y="1242"/>
                <a:ext cx="202" cy="20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796" name="Oval 196"/>
              <p:cNvSpPr>
                <a:spLocks noChangeArrowheads="1"/>
              </p:cNvSpPr>
              <p:nvPr/>
            </p:nvSpPr>
            <p:spPr bwMode="auto">
              <a:xfrm flipH="1">
                <a:off x="2400" y="1282"/>
                <a:ext cx="125" cy="121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797" name="Freeform 197"/>
              <p:cNvSpPr>
                <a:spLocks/>
              </p:cNvSpPr>
              <p:nvPr/>
            </p:nvSpPr>
            <p:spPr bwMode="auto">
              <a:xfrm flipH="1">
                <a:off x="2327" y="1204"/>
                <a:ext cx="232" cy="100"/>
              </a:xfrm>
              <a:custGeom>
                <a:avLst/>
                <a:gdLst>
                  <a:gd name="T0" fmla="*/ 232 w 232"/>
                  <a:gd name="T1" fmla="*/ 100 h 100"/>
                  <a:gd name="T2" fmla="*/ 230 w 232"/>
                  <a:gd name="T3" fmla="*/ 88 h 100"/>
                  <a:gd name="T4" fmla="*/ 226 w 232"/>
                  <a:gd name="T5" fmla="*/ 71 h 100"/>
                  <a:gd name="T6" fmla="*/ 223 w 232"/>
                  <a:gd name="T7" fmla="*/ 57 h 100"/>
                  <a:gd name="T8" fmla="*/ 198 w 232"/>
                  <a:gd name="T9" fmla="*/ 29 h 100"/>
                  <a:gd name="T10" fmla="*/ 180 w 232"/>
                  <a:gd name="T11" fmla="*/ 17 h 100"/>
                  <a:gd name="T12" fmla="*/ 140 w 232"/>
                  <a:gd name="T13" fmla="*/ 2 h 100"/>
                  <a:gd name="T14" fmla="*/ 127 w 232"/>
                  <a:gd name="T15" fmla="*/ 2 h 100"/>
                  <a:gd name="T16" fmla="*/ 105 w 232"/>
                  <a:gd name="T17" fmla="*/ 2 h 100"/>
                  <a:gd name="T18" fmla="*/ 90 w 232"/>
                  <a:gd name="T19" fmla="*/ 2 h 100"/>
                  <a:gd name="T20" fmla="*/ 52 w 232"/>
                  <a:gd name="T21" fmla="*/ 17 h 100"/>
                  <a:gd name="T22" fmla="*/ 32 w 232"/>
                  <a:gd name="T23" fmla="*/ 29 h 100"/>
                  <a:gd name="T24" fmla="*/ 9 w 232"/>
                  <a:gd name="T25" fmla="*/ 57 h 100"/>
                  <a:gd name="T26" fmla="*/ 4 w 232"/>
                  <a:gd name="T27" fmla="*/ 71 h 100"/>
                  <a:gd name="T28" fmla="*/ 0 w 232"/>
                  <a:gd name="T29" fmla="*/ 88 h 100"/>
                  <a:gd name="T30" fmla="*/ 11 w 232"/>
                  <a:gd name="T31" fmla="*/ 98 h 100"/>
                  <a:gd name="T32" fmla="*/ 13 w 232"/>
                  <a:gd name="T33" fmla="*/ 80 h 100"/>
                  <a:gd name="T34" fmla="*/ 9 w 232"/>
                  <a:gd name="T35" fmla="*/ 71 h 100"/>
                  <a:gd name="T36" fmla="*/ 19 w 232"/>
                  <a:gd name="T37" fmla="*/ 67 h 100"/>
                  <a:gd name="T38" fmla="*/ 42 w 232"/>
                  <a:gd name="T39" fmla="*/ 38 h 100"/>
                  <a:gd name="T40" fmla="*/ 54 w 232"/>
                  <a:gd name="T41" fmla="*/ 21 h 100"/>
                  <a:gd name="T42" fmla="*/ 75 w 232"/>
                  <a:gd name="T43" fmla="*/ 19 h 100"/>
                  <a:gd name="T44" fmla="*/ 94 w 232"/>
                  <a:gd name="T45" fmla="*/ 7 h 100"/>
                  <a:gd name="T46" fmla="*/ 105 w 232"/>
                  <a:gd name="T47" fmla="*/ 13 h 100"/>
                  <a:gd name="T48" fmla="*/ 127 w 232"/>
                  <a:gd name="T49" fmla="*/ 13 h 100"/>
                  <a:gd name="T50" fmla="*/ 138 w 232"/>
                  <a:gd name="T51" fmla="*/ 7 h 100"/>
                  <a:gd name="T52" fmla="*/ 155 w 232"/>
                  <a:gd name="T53" fmla="*/ 19 h 100"/>
                  <a:gd name="T54" fmla="*/ 178 w 232"/>
                  <a:gd name="T55" fmla="*/ 21 h 100"/>
                  <a:gd name="T56" fmla="*/ 190 w 232"/>
                  <a:gd name="T57" fmla="*/ 38 h 100"/>
                  <a:gd name="T58" fmla="*/ 213 w 232"/>
                  <a:gd name="T59" fmla="*/ 67 h 100"/>
                  <a:gd name="T60" fmla="*/ 221 w 232"/>
                  <a:gd name="T61" fmla="*/ 71 h 100"/>
                  <a:gd name="T62" fmla="*/ 219 w 232"/>
                  <a:gd name="T63" fmla="*/ 80 h 100"/>
                  <a:gd name="T64" fmla="*/ 221 w 232"/>
                  <a:gd name="T65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2" h="100">
                    <a:moveTo>
                      <a:pt x="221" y="100"/>
                    </a:moveTo>
                    <a:lnTo>
                      <a:pt x="232" y="100"/>
                    </a:lnTo>
                    <a:lnTo>
                      <a:pt x="232" y="98"/>
                    </a:lnTo>
                    <a:lnTo>
                      <a:pt x="230" y="88"/>
                    </a:lnTo>
                    <a:lnTo>
                      <a:pt x="230" y="80"/>
                    </a:lnTo>
                    <a:lnTo>
                      <a:pt x="226" y="71"/>
                    </a:lnTo>
                    <a:lnTo>
                      <a:pt x="226" y="67"/>
                    </a:lnTo>
                    <a:lnTo>
                      <a:pt x="223" y="57"/>
                    </a:lnTo>
                    <a:lnTo>
                      <a:pt x="211" y="42"/>
                    </a:lnTo>
                    <a:lnTo>
                      <a:pt x="198" y="29"/>
                    </a:lnTo>
                    <a:lnTo>
                      <a:pt x="182" y="17"/>
                    </a:lnTo>
                    <a:lnTo>
                      <a:pt x="180" y="17"/>
                    </a:lnTo>
                    <a:lnTo>
                      <a:pt x="161" y="7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27" y="2"/>
                    </a:lnTo>
                    <a:lnTo>
                      <a:pt x="115" y="0"/>
                    </a:lnTo>
                    <a:lnTo>
                      <a:pt x="105" y="2"/>
                    </a:lnTo>
                    <a:lnTo>
                      <a:pt x="94" y="2"/>
                    </a:lnTo>
                    <a:lnTo>
                      <a:pt x="90" y="2"/>
                    </a:lnTo>
                    <a:lnTo>
                      <a:pt x="71" y="7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32" y="29"/>
                    </a:lnTo>
                    <a:lnTo>
                      <a:pt x="19" y="42"/>
                    </a:lnTo>
                    <a:lnTo>
                      <a:pt x="9" y="57"/>
                    </a:lnTo>
                    <a:lnTo>
                      <a:pt x="6" y="67"/>
                    </a:lnTo>
                    <a:lnTo>
                      <a:pt x="4" y="71"/>
                    </a:lnTo>
                    <a:lnTo>
                      <a:pt x="2" y="80"/>
                    </a:lnTo>
                    <a:lnTo>
                      <a:pt x="0" y="88"/>
                    </a:lnTo>
                    <a:lnTo>
                      <a:pt x="0" y="98"/>
                    </a:lnTo>
                    <a:lnTo>
                      <a:pt x="11" y="98"/>
                    </a:lnTo>
                    <a:lnTo>
                      <a:pt x="11" y="88"/>
                    </a:lnTo>
                    <a:lnTo>
                      <a:pt x="13" y="80"/>
                    </a:lnTo>
                    <a:lnTo>
                      <a:pt x="17" y="71"/>
                    </a:lnTo>
                    <a:lnTo>
                      <a:pt x="9" y="71"/>
                    </a:lnTo>
                    <a:lnTo>
                      <a:pt x="13" y="75"/>
                    </a:lnTo>
                    <a:lnTo>
                      <a:pt x="19" y="67"/>
                    </a:lnTo>
                    <a:lnTo>
                      <a:pt x="29" y="52"/>
                    </a:lnTo>
                    <a:lnTo>
                      <a:pt x="42" y="38"/>
                    </a:lnTo>
                    <a:lnTo>
                      <a:pt x="57" y="27"/>
                    </a:lnTo>
                    <a:lnTo>
                      <a:pt x="54" y="21"/>
                    </a:lnTo>
                    <a:lnTo>
                      <a:pt x="55" y="27"/>
                    </a:lnTo>
                    <a:lnTo>
                      <a:pt x="75" y="19"/>
                    </a:lnTo>
                    <a:lnTo>
                      <a:pt x="96" y="13"/>
                    </a:lnTo>
                    <a:lnTo>
                      <a:pt x="94" y="7"/>
                    </a:lnTo>
                    <a:lnTo>
                      <a:pt x="94" y="13"/>
                    </a:lnTo>
                    <a:lnTo>
                      <a:pt x="105" y="13"/>
                    </a:lnTo>
                    <a:lnTo>
                      <a:pt x="115" y="11"/>
                    </a:lnTo>
                    <a:lnTo>
                      <a:pt x="127" y="13"/>
                    </a:lnTo>
                    <a:lnTo>
                      <a:pt x="138" y="13"/>
                    </a:lnTo>
                    <a:lnTo>
                      <a:pt x="138" y="7"/>
                    </a:lnTo>
                    <a:lnTo>
                      <a:pt x="136" y="13"/>
                    </a:lnTo>
                    <a:lnTo>
                      <a:pt x="155" y="19"/>
                    </a:lnTo>
                    <a:lnTo>
                      <a:pt x="175" y="27"/>
                    </a:lnTo>
                    <a:lnTo>
                      <a:pt x="178" y="21"/>
                    </a:lnTo>
                    <a:lnTo>
                      <a:pt x="173" y="27"/>
                    </a:lnTo>
                    <a:lnTo>
                      <a:pt x="190" y="38"/>
                    </a:lnTo>
                    <a:lnTo>
                      <a:pt x="203" y="52"/>
                    </a:lnTo>
                    <a:lnTo>
                      <a:pt x="213" y="67"/>
                    </a:lnTo>
                    <a:lnTo>
                      <a:pt x="217" y="75"/>
                    </a:lnTo>
                    <a:lnTo>
                      <a:pt x="221" y="71"/>
                    </a:lnTo>
                    <a:lnTo>
                      <a:pt x="215" y="71"/>
                    </a:lnTo>
                    <a:lnTo>
                      <a:pt x="219" y="80"/>
                    </a:lnTo>
                    <a:lnTo>
                      <a:pt x="219" y="88"/>
                    </a:lnTo>
                    <a:lnTo>
                      <a:pt x="221" y="98"/>
                    </a:lnTo>
                    <a:lnTo>
                      <a:pt x="221" y="10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798" name="Freeform 198"/>
              <p:cNvSpPr>
                <a:spLocks/>
              </p:cNvSpPr>
              <p:nvPr/>
            </p:nvSpPr>
            <p:spPr bwMode="auto">
              <a:xfrm flipH="1">
                <a:off x="2327" y="1204"/>
                <a:ext cx="232" cy="100"/>
              </a:xfrm>
              <a:custGeom>
                <a:avLst/>
                <a:gdLst>
                  <a:gd name="T0" fmla="*/ 232 w 232"/>
                  <a:gd name="T1" fmla="*/ 100 h 100"/>
                  <a:gd name="T2" fmla="*/ 230 w 232"/>
                  <a:gd name="T3" fmla="*/ 88 h 100"/>
                  <a:gd name="T4" fmla="*/ 226 w 232"/>
                  <a:gd name="T5" fmla="*/ 71 h 100"/>
                  <a:gd name="T6" fmla="*/ 223 w 232"/>
                  <a:gd name="T7" fmla="*/ 57 h 100"/>
                  <a:gd name="T8" fmla="*/ 198 w 232"/>
                  <a:gd name="T9" fmla="*/ 29 h 100"/>
                  <a:gd name="T10" fmla="*/ 180 w 232"/>
                  <a:gd name="T11" fmla="*/ 17 h 100"/>
                  <a:gd name="T12" fmla="*/ 140 w 232"/>
                  <a:gd name="T13" fmla="*/ 2 h 100"/>
                  <a:gd name="T14" fmla="*/ 127 w 232"/>
                  <a:gd name="T15" fmla="*/ 2 h 100"/>
                  <a:gd name="T16" fmla="*/ 105 w 232"/>
                  <a:gd name="T17" fmla="*/ 2 h 100"/>
                  <a:gd name="T18" fmla="*/ 90 w 232"/>
                  <a:gd name="T19" fmla="*/ 2 h 100"/>
                  <a:gd name="T20" fmla="*/ 52 w 232"/>
                  <a:gd name="T21" fmla="*/ 17 h 100"/>
                  <a:gd name="T22" fmla="*/ 32 w 232"/>
                  <a:gd name="T23" fmla="*/ 29 h 100"/>
                  <a:gd name="T24" fmla="*/ 9 w 232"/>
                  <a:gd name="T25" fmla="*/ 57 h 100"/>
                  <a:gd name="T26" fmla="*/ 4 w 232"/>
                  <a:gd name="T27" fmla="*/ 71 h 100"/>
                  <a:gd name="T28" fmla="*/ 0 w 232"/>
                  <a:gd name="T29" fmla="*/ 88 h 100"/>
                  <a:gd name="T30" fmla="*/ 11 w 232"/>
                  <a:gd name="T31" fmla="*/ 98 h 100"/>
                  <a:gd name="T32" fmla="*/ 13 w 232"/>
                  <a:gd name="T33" fmla="*/ 80 h 100"/>
                  <a:gd name="T34" fmla="*/ 9 w 232"/>
                  <a:gd name="T35" fmla="*/ 71 h 100"/>
                  <a:gd name="T36" fmla="*/ 19 w 232"/>
                  <a:gd name="T37" fmla="*/ 67 h 100"/>
                  <a:gd name="T38" fmla="*/ 42 w 232"/>
                  <a:gd name="T39" fmla="*/ 38 h 100"/>
                  <a:gd name="T40" fmla="*/ 54 w 232"/>
                  <a:gd name="T41" fmla="*/ 21 h 100"/>
                  <a:gd name="T42" fmla="*/ 75 w 232"/>
                  <a:gd name="T43" fmla="*/ 19 h 100"/>
                  <a:gd name="T44" fmla="*/ 94 w 232"/>
                  <a:gd name="T45" fmla="*/ 7 h 100"/>
                  <a:gd name="T46" fmla="*/ 105 w 232"/>
                  <a:gd name="T47" fmla="*/ 13 h 100"/>
                  <a:gd name="T48" fmla="*/ 127 w 232"/>
                  <a:gd name="T49" fmla="*/ 13 h 100"/>
                  <a:gd name="T50" fmla="*/ 138 w 232"/>
                  <a:gd name="T51" fmla="*/ 7 h 100"/>
                  <a:gd name="T52" fmla="*/ 155 w 232"/>
                  <a:gd name="T53" fmla="*/ 19 h 100"/>
                  <a:gd name="T54" fmla="*/ 178 w 232"/>
                  <a:gd name="T55" fmla="*/ 21 h 100"/>
                  <a:gd name="T56" fmla="*/ 190 w 232"/>
                  <a:gd name="T57" fmla="*/ 38 h 100"/>
                  <a:gd name="T58" fmla="*/ 213 w 232"/>
                  <a:gd name="T59" fmla="*/ 67 h 100"/>
                  <a:gd name="T60" fmla="*/ 221 w 232"/>
                  <a:gd name="T61" fmla="*/ 71 h 100"/>
                  <a:gd name="T62" fmla="*/ 219 w 232"/>
                  <a:gd name="T63" fmla="*/ 80 h 100"/>
                  <a:gd name="T64" fmla="*/ 221 w 232"/>
                  <a:gd name="T65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2" h="100">
                    <a:moveTo>
                      <a:pt x="221" y="100"/>
                    </a:moveTo>
                    <a:lnTo>
                      <a:pt x="232" y="100"/>
                    </a:lnTo>
                    <a:lnTo>
                      <a:pt x="232" y="98"/>
                    </a:lnTo>
                    <a:lnTo>
                      <a:pt x="230" y="88"/>
                    </a:lnTo>
                    <a:lnTo>
                      <a:pt x="230" y="80"/>
                    </a:lnTo>
                    <a:lnTo>
                      <a:pt x="226" y="71"/>
                    </a:lnTo>
                    <a:lnTo>
                      <a:pt x="226" y="67"/>
                    </a:lnTo>
                    <a:lnTo>
                      <a:pt x="223" y="57"/>
                    </a:lnTo>
                    <a:lnTo>
                      <a:pt x="211" y="42"/>
                    </a:lnTo>
                    <a:lnTo>
                      <a:pt x="198" y="29"/>
                    </a:lnTo>
                    <a:lnTo>
                      <a:pt x="182" y="17"/>
                    </a:lnTo>
                    <a:lnTo>
                      <a:pt x="180" y="17"/>
                    </a:lnTo>
                    <a:lnTo>
                      <a:pt x="161" y="7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27" y="2"/>
                    </a:lnTo>
                    <a:lnTo>
                      <a:pt x="115" y="0"/>
                    </a:lnTo>
                    <a:lnTo>
                      <a:pt x="105" y="2"/>
                    </a:lnTo>
                    <a:lnTo>
                      <a:pt x="94" y="2"/>
                    </a:lnTo>
                    <a:lnTo>
                      <a:pt x="90" y="2"/>
                    </a:lnTo>
                    <a:lnTo>
                      <a:pt x="71" y="7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32" y="29"/>
                    </a:lnTo>
                    <a:lnTo>
                      <a:pt x="19" y="42"/>
                    </a:lnTo>
                    <a:lnTo>
                      <a:pt x="9" y="57"/>
                    </a:lnTo>
                    <a:lnTo>
                      <a:pt x="6" y="67"/>
                    </a:lnTo>
                    <a:lnTo>
                      <a:pt x="4" y="71"/>
                    </a:lnTo>
                    <a:lnTo>
                      <a:pt x="2" y="80"/>
                    </a:lnTo>
                    <a:lnTo>
                      <a:pt x="0" y="88"/>
                    </a:lnTo>
                    <a:lnTo>
                      <a:pt x="0" y="98"/>
                    </a:lnTo>
                    <a:lnTo>
                      <a:pt x="11" y="98"/>
                    </a:lnTo>
                    <a:lnTo>
                      <a:pt x="11" y="88"/>
                    </a:lnTo>
                    <a:lnTo>
                      <a:pt x="13" y="80"/>
                    </a:lnTo>
                    <a:lnTo>
                      <a:pt x="17" y="71"/>
                    </a:lnTo>
                    <a:lnTo>
                      <a:pt x="9" y="71"/>
                    </a:lnTo>
                    <a:lnTo>
                      <a:pt x="13" y="75"/>
                    </a:lnTo>
                    <a:lnTo>
                      <a:pt x="19" y="67"/>
                    </a:lnTo>
                    <a:lnTo>
                      <a:pt x="29" y="52"/>
                    </a:lnTo>
                    <a:lnTo>
                      <a:pt x="42" y="38"/>
                    </a:lnTo>
                    <a:lnTo>
                      <a:pt x="57" y="27"/>
                    </a:lnTo>
                    <a:lnTo>
                      <a:pt x="54" y="21"/>
                    </a:lnTo>
                    <a:lnTo>
                      <a:pt x="55" y="27"/>
                    </a:lnTo>
                    <a:lnTo>
                      <a:pt x="75" y="19"/>
                    </a:lnTo>
                    <a:lnTo>
                      <a:pt x="96" y="13"/>
                    </a:lnTo>
                    <a:lnTo>
                      <a:pt x="94" y="7"/>
                    </a:lnTo>
                    <a:lnTo>
                      <a:pt x="94" y="13"/>
                    </a:lnTo>
                    <a:lnTo>
                      <a:pt x="105" y="13"/>
                    </a:lnTo>
                    <a:lnTo>
                      <a:pt x="115" y="11"/>
                    </a:lnTo>
                    <a:lnTo>
                      <a:pt x="127" y="13"/>
                    </a:lnTo>
                    <a:lnTo>
                      <a:pt x="138" y="13"/>
                    </a:lnTo>
                    <a:lnTo>
                      <a:pt x="138" y="7"/>
                    </a:lnTo>
                    <a:lnTo>
                      <a:pt x="136" y="13"/>
                    </a:lnTo>
                    <a:lnTo>
                      <a:pt x="155" y="19"/>
                    </a:lnTo>
                    <a:lnTo>
                      <a:pt x="175" y="27"/>
                    </a:lnTo>
                    <a:lnTo>
                      <a:pt x="178" y="21"/>
                    </a:lnTo>
                    <a:lnTo>
                      <a:pt x="173" y="27"/>
                    </a:lnTo>
                    <a:lnTo>
                      <a:pt x="190" y="38"/>
                    </a:lnTo>
                    <a:lnTo>
                      <a:pt x="203" y="52"/>
                    </a:lnTo>
                    <a:lnTo>
                      <a:pt x="213" y="67"/>
                    </a:lnTo>
                    <a:lnTo>
                      <a:pt x="217" y="75"/>
                    </a:lnTo>
                    <a:lnTo>
                      <a:pt x="221" y="71"/>
                    </a:lnTo>
                    <a:lnTo>
                      <a:pt x="215" y="71"/>
                    </a:lnTo>
                    <a:lnTo>
                      <a:pt x="219" y="80"/>
                    </a:lnTo>
                    <a:lnTo>
                      <a:pt x="219" y="88"/>
                    </a:lnTo>
                    <a:lnTo>
                      <a:pt x="221" y="98"/>
                    </a:lnTo>
                    <a:lnTo>
                      <a:pt x="221" y="10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799" name="Freeform 199"/>
              <p:cNvSpPr>
                <a:spLocks/>
              </p:cNvSpPr>
              <p:nvPr/>
            </p:nvSpPr>
            <p:spPr bwMode="auto">
              <a:xfrm flipH="1">
                <a:off x="2327" y="1204"/>
                <a:ext cx="232" cy="100"/>
              </a:xfrm>
              <a:custGeom>
                <a:avLst/>
                <a:gdLst>
                  <a:gd name="T0" fmla="*/ 232 w 232"/>
                  <a:gd name="T1" fmla="*/ 100 h 100"/>
                  <a:gd name="T2" fmla="*/ 230 w 232"/>
                  <a:gd name="T3" fmla="*/ 88 h 100"/>
                  <a:gd name="T4" fmla="*/ 226 w 232"/>
                  <a:gd name="T5" fmla="*/ 71 h 100"/>
                  <a:gd name="T6" fmla="*/ 223 w 232"/>
                  <a:gd name="T7" fmla="*/ 57 h 100"/>
                  <a:gd name="T8" fmla="*/ 198 w 232"/>
                  <a:gd name="T9" fmla="*/ 29 h 100"/>
                  <a:gd name="T10" fmla="*/ 180 w 232"/>
                  <a:gd name="T11" fmla="*/ 17 h 100"/>
                  <a:gd name="T12" fmla="*/ 140 w 232"/>
                  <a:gd name="T13" fmla="*/ 2 h 100"/>
                  <a:gd name="T14" fmla="*/ 127 w 232"/>
                  <a:gd name="T15" fmla="*/ 2 h 100"/>
                  <a:gd name="T16" fmla="*/ 105 w 232"/>
                  <a:gd name="T17" fmla="*/ 2 h 100"/>
                  <a:gd name="T18" fmla="*/ 90 w 232"/>
                  <a:gd name="T19" fmla="*/ 2 h 100"/>
                  <a:gd name="T20" fmla="*/ 52 w 232"/>
                  <a:gd name="T21" fmla="*/ 17 h 100"/>
                  <a:gd name="T22" fmla="*/ 32 w 232"/>
                  <a:gd name="T23" fmla="*/ 29 h 100"/>
                  <a:gd name="T24" fmla="*/ 9 w 232"/>
                  <a:gd name="T25" fmla="*/ 57 h 100"/>
                  <a:gd name="T26" fmla="*/ 4 w 232"/>
                  <a:gd name="T27" fmla="*/ 71 h 100"/>
                  <a:gd name="T28" fmla="*/ 0 w 232"/>
                  <a:gd name="T29" fmla="*/ 88 h 100"/>
                  <a:gd name="T30" fmla="*/ 11 w 232"/>
                  <a:gd name="T31" fmla="*/ 98 h 100"/>
                  <a:gd name="T32" fmla="*/ 13 w 232"/>
                  <a:gd name="T33" fmla="*/ 80 h 100"/>
                  <a:gd name="T34" fmla="*/ 9 w 232"/>
                  <a:gd name="T35" fmla="*/ 71 h 100"/>
                  <a:gd name="T36" fmla="*/ 19 w 232"/>
                  <a:gd name="T37" fmla="*/ 67 h 100"/>
                  <a:gd name="T38" fmla="*/ 42 w 232"/>
                  <a:gd name="T39" fmla="*/ 38 h 100"/>
                  <a:gd name="T40" fmla="*/ 54 w 232"/>
                  <a:gd name="T41" fmla="*/ 21 h 100"/>
                  <a:gd name="T42" fmla="*/ 75 w 232"/>
                  <a:gd name="T43" fmla="*/ 19 h 100"/>
                  <a:gd name="T44" fmla="*/ 94 w 232"/>
                  <a:gd name="T45" fmla="*/ 7 h 100"/>
                  <a:gd name="T46" fmla="*/ 105 w 232"/>
                  <a:gd name="T47" fmla="*/ 13 h 100"/>
                  <a:gd name="T48" fmla="*/ 127 w 232"/>
                  <a:gd name="T49" fmla="*/ 13 h 100"/>
                  <a:gd name="T50" fmla="*/ 138 w 232"/>
                  <a:gd name="T51" fmla="*/ 7 h 100"/>
                  <a:gd name="T52" fmla="*/ 155 w 232"/>
                  <a:gd name="T53" fmla="*/ 19 h 100"/>
                  <a:gd name="T54" fmla="*/ 178 w 232"/>
                  <a:gd name="T55" fmla="*/ 21 h 100"/>
                  <a:gd name="T56" fmla="*/ 190 w 232"/>
                  <a:gd name="T57" fmla="*/ 38 h 100"/>
                  <a:gd name="T58" fmla="*/ 213 w 232"/>
                  <a:gd name="T59" fmla="*/ 67 h 100"/>
                  <a:gd name="T60" fmla="*/ 221 w 232"/>
                  <a:gd name="T61" fmla="*/ 71 h 100"/>
                  <a:gd name="T62" fmla="*/ 219 w 232"/>
                  <a:gd name="T63" fmla="*/ 80 h 100"/>
                  <a:gd name="T64" fmla="*/ 221 w 232"/>
                  <a:gd name="T65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2" h="100">
                    <a:moveTo>
                      <a:pt x="221" y="100"/>
                    </a:moveTo>
                    <a:lnTo>
                      <a:pt x="232" y="100"/>
                    </a:lnTo>
                    <a:lnTo>
                      <a:pt x="232" y="98"/>
                    </a:lnTo>
                    <a:lnTo>
                      <a:pt x="230" y="88"/>
                    </a:lnTo>
                    <a:lnTo>
                      <a:pt x="230" y="80"/>
                    </a:lnTo>
                    <a:lnTo>
                      <a:pt x="226" y="71"/>
                    </a:lnTo>
                    <a:lnTo>
                      <a:pt x="226" y="67"/>
                    </a:lnTo>
                    <a:lnTo>
                      <a:pt x="223" y="57"/>
                    </a:lnTo>
                    <a:lnTo>
                      <a:pt x="211" y="42"/>
                    </a:lnTo>
                    <a:lnTo>
                      <a:pt x="198" y="29"/>
                    </a:lnTo>
                    <a:lnTo>
                      <a:pt x="182" y="17"/>
                    </a:lnTo>
                    <a:lnTo>
                      <a:pt x="180" y="17"/>
                    </a:lnTo>
                    <a:lnTo>
                      <a:pt x="161" y="7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27" y="2"/>
                    </a:lnTo>
                    <a:lnTo>
                      <a:pt x="115" y="0"/>
                    </a:lnTo>
                    <a:lnTo>
                      <a:pt x="105" y="2"/>
                    </a:lnTo>
                    <a:lnTo>
                      <a:pt x="94" y="2"/>
                    </a:lnTo>
                    <a:lnTo>
                      <a:pt x="90" y="2"/>
                    </a:lnTo>
                    <a:lnTo>
                      <a:pt x="71" y="7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32" y="29"/>
                    </a:lnTo>
                    <a:lnTo>
                      <a:pt x="19" y="42"/>
                    </a:lnTo>
                    <a:lnTo>
                      <a:pt x="9" y="57"/>
                    </a:lnTo>
                    <a:lnTo>
                      <a:pt x="6" y="67"/>
                    </a:lnTo>
                    <a:lnTo>
                      <a:pt x="4" y="71"/>
                    </a:lnTo>
                    <a:lnTo>
                      <a:pt x="2" y="80"/>
                    </a:lnTo>
                    <a:lnTo>
                      <a:pt x="0" y="88"/>
                    </a:lnTo>
                    <a:lnTo>
                      <a:pt x="0" y="98"/>
                    </a:lnTo>
                    <a:lnTo>
                      <a:pt x="11" y="98"/>
                    </a:lnTo>
                    <a:lnTo>
                      <a:pt x="11" y="88"/>
                    </a:lnTo>
                    <a:lnTo>
                      <a:pt x="13" y="80"/>
                    </a:lnTo>
                    <a:lnTo>
                      <a:pt x="17" y="71"/>
                    </a:lnTo>
                    <a:lnTo>
                      <a:pt x="9" y="71"/>
                    </a:lnTo>
                    <a:lnTo>
                      <a:pt x="13" y="75"/>
                    </a:lnTo>
                    <a:lnTo>
                      <a:pt x="19" y="67"/>
                    </a:lnTo>
                    <a:lnTo>
                      <a:pt x="29" y="52"/>
                    </a:lnTo>
                    <a:lnTo>
                      <a:pt x="42" y="38"/>
                    </a:lnTo>
                    <a:lnTo>
                      <a:pt x="57" y="27"/>
                    </a:lnTo>
                    <a:lnTo>
                      <a:pt x="54" y="21"/>
                    </a:lnTo>
                    <a:lnTo>
                      <a:pt x="55" y="27"/>
                    </a:lnTo>
                    <a:lnTo>
                      <a:pt x="75" y="19"/>
                    </a:lnTo>
                    <a:lnTo>
                      <a:pt x="96" y="13"/>
                    </a:lnTo>
                    <a:lnTo>
                      <a:pt x="94" y="7"/>
                    </a:lnTo>
                    <a:lnTo>
                      <a:pt x="94" y="13"/>
                    </a:lnTo>
                    <a:lnTo>
                      <a:pt x="105" y="13"/>
                    </a:lnTo>
                    <a:lnTo>
                      <a:pt x="115" y="11"/>
                    </a:lnTo>
                    <a:lnTo>
                      <a:pt x="127" y="13"/>
                    </a:lnTo>
                    <a:lnTo>
                      <a:pt x="138" y="13"/>
                    </a:lnTo>
                    <a:lnTo>
                      <a:pt x="138" y="7"/>
                    </a:lnTo>
                    <a:lnTo>
                      <a:pt x="136" y="13"/>
                    </a:lnTo>
                    <a:lnTo>
                      <a:pt x="155" y="19"/>
                    </a:lnTo>
                    <a:lnTo>
                      <a:pt x="175" y="27"/>
                    </a:lnTo>
                    <a:lnTo>
                      <a:pt x="178" y="21"/>
                    </a:lnTo>
                    <a:lnTo>
                      <a:pt x="173" y="27"/>
                    </a:lnTo>
                    <a:lnTo>
                      <a:pt x="190" y="38"/>
                    </a:lnTo>
                    <a:lnTo>
                      <a:pt x="203" y="52"/>
                    </a:lnTo>
                    <a:lnTo>
                      <a:pt x="213" y="67"/>
                    </a:lnTo>
                    <a:lnTo>
                      <a:pt x="217" y="75"/>
                    </a:lnTo>
                    <a:lnTo>
                      <a:pt x="221" y="71"/>
                    </a:lnTo>
                    <a:lnTo>
                      <a:pt x="215" y="71"/>
                    </a:lnTo>
                    <a:lnTo>
                      <a:pt x="219" y="80"/>
                    </a:lnTo>
                    <a:lnTo>
                      <a:pt x="219" y="88"/>
                    </a:lnTo>
                    <a:lnTo>
                      <a:pt x="221" y="98"/>
                    </a:lnTo>
                    <a:lnTo>
                      <a:pt x="221" y="10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800" name="Freeform 200"/>
              <p:cNvSpPr>
                <a:spLocks/>
              </p:cNvSpPr>
              <p:nvPr/>
            </p:nvSpPr>
            <p:spPr bwMode="auto">
              <a:xfrm flipH="1">
                <a:off x="2452" y="1250"/>
                <a:ext cx="126" cy="32"/>
              </a:xfrm>
              <a:custGeom>
                <a:avLst/>
                <a:gdLst>
                  <a:gd name="T0" fmla="*/ 0 w 126"/>
                  <a:gd name="T1" fmla="*/ 0 h 32"/>
                  <a:gd name="T2" fmla="*/ 126 w 126"/>
                  <a:gd name="T3" fmla="*/ 0 h 32"/>
                  <a:gd name="T4" fmla="*/ 101 w 126"/>
                  <a:gd name="T5" fmla="*/ 32 h 32"/>
                  <a:gd name="T6" fmla="*/ 23 w 126"/>
                  <a:gd name="T7" fmla="*/ 32 h 32"/>
                  <a:gd name="T8" fmla="*/ 0 w 12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2">
                    <a:moveTo>
                      <a:pt x="0" y="0"/>
                    </a:moveTo>
                    <a:lnTo>
                      <a:pt x="126" y="0"/>
                    </a:lnTo>
                    <a:lnTo>
                      <a:pt x="101" y="32"/>
                    </a:lnTo>
                    <a:lnTo>
                      <a:pt x="23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801" name="Freeform 201"/>
              <p:cNvSpPr>
                <a:spLocks/>
              </p:cNvSpPr>
              <p:nvPr/>
            </p:nvSpPr>
            <p:spPr bwMode="auto">
              <a:xfrm flipH="1">
                <a:off x="2452" y="1250"/>
                <a:ext cx="126" cy="32"/>
              </a:xfrm>
              <a:custGeom>
                <a:avLst/>
                <a:gdLst>
                  <a:gd name="T0" fmla="*/ 0 w 126"/>
                  <a:gd name="T1" fmla="*/ 0 h 32"/>
                  <a:gd name="T2" fmla="*/ 126 w 126"/>
                  <a:gd name="T3" fmla="*/ 0 h 32"/>
                  <a:gd name="T4" fmla="*/ 101 w 126"/>
                  <a:gd name="T5" fmla="*/ 32 h 32"/>
                  <a:gd name="T6" fmla="*/ 23 w 126"/>
                  <a:gd name="T7" fmla="*/ 32 h 32"/>
                  <a:gd name="T8" fmla="*/ 0 w 12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2">
                    <a:moveTo>
                      <a:pt x="0" y="0"/>
                    </a:moveTo>
                    <a:lnTo>
                      <a:pt x="126" y="0"/>
                    </a:lnTo>
                    <a:lnTo>
                      <a:pt x="101" y="32"/>
                    </a:lnTo>
                    <a:lnTo>
                      <a:pt x="23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3802" name="Freeform 202"/>
            <p:cNvSpPr>
              <a:spLocks/>
            </p:cNvSpPr>
            <p:nvPr/>
          </p:nvSpPr>
          <p:spPr bwMode="auto">
            <a:xfrm>
              <a:off x="3310" y="1239"/>
              <a:ext cx="63" cy="177"/>
            </a:xfrm>
            <a:custGeom>
              <a:avLst/>
              <a:gdLst>
                <a:gd name="T0" fmla="*/ 0 w 63"/>
                <a:gd name="T1" fmla="*/ 77 h 177"/>
                <a:gd name="T2" fmla="*/ 0 w 63"/>
                <a:gd name="T3" fmla="*/ 177 h 177"/>
                <a:gd name="T4" fmla="*/ 63 w 63"/>
                <a:gd name="T5" fmla="*/ 100 h 177"/>
                <a:gd name="T6" fmla="*/ 63 w 63"/>
                <a:gd name="T7" fmla="*/ 0 h 177"/>
                <a:gd name="T8" fmla="*/ 0 w 63"/>
                <a:gd name="T9" fmla="*/ 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77">
                  <a:moveTo>
                    <a:pt x="0" y="77"/>
                  </a:moveTo>
                  <a:lnTo>
                    <a:pt x="0" y="177"/>
                  </a:lnTo>
                  <a:lnTo>
                    <a:pt x="63" y="100"/>
                  </a:lnTo>
                  <a:lnTo>
                    <a:pt x="63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03" name="Freeform 203"/>
            <p:cNvSpPr>
              <a:spLocks/>
            </p:cNvSpPr>
            <p:nvPr/>
          </p:nvSpPr>
          <p:spPr bwMode="auto">
            <a:xfrm flipH="1" flipV="1">
              <a:off x="3310" y="1306"/>
              <a:ext cx="63" cy="180"/>
            </a:xfrm>
            <a:custGeom>
              <a:avLst/>
              <a:gdLst>
                <a:gd name="T0" fmla="*/ 0 w 79"/>
                <a:gd name="T1" fmla="*/ 78 h 180"/>
                <a:gd name="T2" fmla="*/ 15 w 79"/>
                <a:gd name="T3" fmla="*/ 180 h 180"/>
                <a:gd name="T4" fmla="*/ 79 w 79"/>
                <a:gd name="T5" fmla="*/ 102 h 180"/>
                <a:gd name="T6" fmla="*/ 63 w 79"/>
                <a:gd name="T7" fmla="*/ 0 h 180"/>
                <a:gd name="T8" fmla="*/ 0 w 79"/>
                <a:gd name="T9" fmla="*/ 7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80">
                  <a:moveTo>
                    <a:pt x="0" y="78"/>
                  </a:moveTo>
                  <a:lnTo>
                    <a:pt x="15" y="180"/>
                  </a:lnTo>
                  <a:lnTo>
                    <a:pt x="79" y="102"/>
                  </a:lnTo>
                  <a:lnTo>
                    <a:pt x="63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04" name="Freeform 204"/>
            <p:cNvSpPr>
              <a:spLocks/>
            </p:cNvSpPr>
            <p:nvPr/>
          </p:nvSpPr>
          <p:spPr bwMode="auto">
            <a:xfrm>
              <a:off x="3399" y="1192"/>
              <a:ext cx="2361" cy="378"/>
            </a:xfrm>
            <a:custGeom>
              <a:avLst/>
              <a:gdLst>
                <a:gd name="T0" fmla="*/ 2269 w 2361"/>
                <a:gd name="T1" fmla="*/ 339 h 378"/>
                <a:gd name="T2" fmla="*/ 2355 w 2361"/>
                <a:gd name="T3" fmla="*/ 255 h 378"/>
                <a:gd name="T4" fmla="*/ 2361 w 2361"/>
                <a:gd name="T5" fmla="*/ 174 h 378"/>
                <a:gd name="T6" fmla="*/ 2286 w 2361"/>
                <a:gd name="T7" fmla="*/ 30 h 378"/>
                <a:gd name="T8" fmla="*/ 170 w 2361"/>
                <a:gd name="T9" fmla="*/ 6 h 378"/>
                <a:gd name="T10" fmla="*/ 81 w 2361"/>
                <a:gd name="T11" fmla="*/ 0 h 378"/>
                <a:gd name="T12" fmla="*/ 0 w 2361"/>
                <a:gd name="T13" fmla="*/ 228 h 378"/>
                <a:gd name="T14" fmla="*/ 3 w 2361"/>
                <a:gd name="T15" fmla="*/ 339 h 378"/>
                <a:gd name="T16" fmla="*/ 61 w 2361"/>
                <a:gd name="T17" fmla="*/ 375 h 378"/>
                <a:gd name="T18" fmla="*/ 241 w 2361"/>
                <a:gd name="T19" fmla="*/ 375 h 378"/>
                <a:gd name="T20" fmla="*/ 502 w 2361"/>
                <a:gd name="T21" fmla="*/ 372 h 378"/>
                <a:gd name="T22" fmla="*/ 622 w 2361"/>
                <a:gd name="T23" fmla="*/ 351 h 378"/>
                <a:gd name="T24" fmla="*/ 1123 w 2361"/>
                <a:gd name="T25" fmla="*/ 348 h 378"/>
                <a:gd name="T26" fmla="*/ 1174 w 2361"/>
                <a:gd name="T27" fmla="*/ 366 h 378"/>
                <a:gd name="T28" fmla="*/ 1231 w 2361"/>
                <a:gd name="T29" fmla="*/ 369 h 378"/>
                <a:gd name="T30" fmla="*/ 1231 w 2361"/>
                <a:gd name="T31" fmla="*/ 351 h 378"/>
                <a:gd name="T32" fmla="*/ 1408 w 2361"/>
                <a:gd name="T33" fmla="*/ 351 h 378"/>
                <a:gd name="T34" fmla="*/ 1465 w 2361"/>
                <a:gd name="T35" fmla="*/ 369 h 378"/>
                <a:gd name="T36" fmla="*/ 1591 w 2361"/>
                <a:gd name="T37" fmla="*/ 351 h 378"/>
                <a:gd name="T38" fmla="*/ 1678 w 2361"/>
                <a:gd name="T39" fmla="*/ 360 h 378"/>
                <a:gd name="T40" fmla="*/ 1876 w 2361"/>
                <a:gd name="T41" fmla="*/ 360 h 378"/>
                <a:gd name="T42" fmla="*/ 1934 w 2361"/>
                <a:gd name="T43" fmla="*/ 352 h 378"/>
                <a:gd name="T44" fmla="*/ 1990 w 2361"/>
                <a:gd name="T45" fmla="*/ 351 h 378"/>
                <a:gd name="T46" fmla="*/ 2104 w 2361"/>
                <a:gd name="T47" fmla="*/ 378 h 378"/>
                <a:gd name="T48" fmla="*/ 2248 w 2361"/>
                <a:gd name="T49" fmla="*/ 366 h 378"/>
                <a:gd name="T50" fmla="*/ 2269 w 2361"/>
                <a:gd name="T51" fmla="*/ 33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61" h="378">
                  <a:moveTo>
                    <a:pt x="2269" y="339"/>
                  </a:moveTo>
                  <a:lnTo>
                    <a:pt x="2355" y="255"/>
                  </a:lnTo>
                  <a:lnTo>
                    <a:pt x="2361" y="174"/>
                  </a:lnTo>
                  <a:lnTo>
                    <a:pt x="2286" y="30"/>
                  </a:lnTo>
                  <a:lnTo>
                    <a:pt x="170" y="6"/>
                  </a:lnTo>
                  <a:lnTo>
                    <a:pt x="81" y="0"/>
                  </a:lnTo>
                  <a:lnTo>
                    <a:pt x="0" y="228"/>
                  </a:lnTo>
                  <a:lnTo>
                    <a:pt x="3" y="339"/>
                  </a:lnTo>
                  <a:lnTo>
                    <a:pt x="61" y="375"/>
                  </a:lnTo>
                  <a:lnTo>
                    <a:pt x="241" y="375"/>
                  </a:lnTo>
                  <a:lnTo>
                    <a:pt x="502" y="372"/>
                  </a:lnTo>
                  <a:lnTo>
                    <a:pt x="622" y="351"/>
                  </a:lnTo>
                  <a:lnTo>
                    <a:pt x="1123" y="348"/>
                  </a:lnTo>
                  <a:lnTo>
                    <a:pt x="1174" y="366"/>
                  </a:lnTo>
                  <a:lnTo>
                    <a:pt x="1231" y="369"/>
                  </a:lnTo>
                  <a:lnTo>
                    <a:pt x="1231" y="351"/>
                  </a:lnTo>
                  <a:lnTo>
                    <a:pt x="1408" y="351"/>
                  </a:lnTo>
                  <a:lnTo>
                    <a:pt x="1465" y="369"/>
                  </a:lnTo>
                  <a:lnTo>
                    <a:pt x="1591" y="351"/>
                  </a:lnTo>
                  <a:lnTo>
                    <a:pt x="1678" y="360"/>
                  </a:lnTo>
                  <a:lnTo>
                    <a:pt x="1876" y="360"/>
                  </a:lnTo>
                  <a:lnTo>
                    <a:pt x="1934" y="352"/>
                  </a:lnTo>
                  <a:lnTo>
                    <a:pt x="1990" y="351"/>
                  </a:lnTo>
                  <a:lnTo>
                    <a:pt x="2104" y="378"/>
                  </a:lnTo>
                  <a:lnTo>
                    <a:pt x="2248" y="366"/>
                  </a:lnTo>
                  <a:lnTo>
                    <a:pt x="2269" y="339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3805" name="AutoShape 205"/>
            <p:cNvSpPr>
              <a:spLocks noChangeAspect="1" noChangeArrowheads="1" noTextEdit="1"/>
            </p:cNvSpPr>
            <p:nvPr/>
          </p:nvSpPr>
          <p:spPr bwMode="auto">
            <a:xfrm flipH="1">
              <a:off x="3236" y="666"/>
              <a:ext cx="2514" cy="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06" name="Freeform 206"/>
            <p:cNvSpPr>
              <a:spLocks/>
            </p:cNvSpPr>
            <p:nvPr/>
          </p:nvSpPr>
          <p:spPr bwMode="auto">
            <a:xfrm flipH="1">
              <a:off x="4127" y="1313"/>
              <a:ext cx="204" cy="69"/>
            </a:xfrm>
            <a:custGeom>
              <a:avLst/>
              <a:gdLst>
                <a:gd name="T0" fmla="*/ 14 w 204"/>
                <a:gd name="T1" fmla="*/ 0 h 69"/>
                <a:gd name="T2" fmla="*/ 179 w 204"/>
                <a:gd name="T3" fmla="*/ 0 h 69"/>
                <a:gd name="T4" fmla="*/ 187 w 204"/>
                <a:gd name="T5" fmla="*/ 0 h 69"/>
                <a:gd name="T6" fmla="*/ 194 w 204"/>
                <a:gd name="T7" fmla="*/ 6 h 69"/>
                <a:gd name="T8" fmla="*/ 204 w 204"/>
                <a:gd name="T9" fmla="*/ 14 h 69"/>
                <a:gd name="T10" fmla="*/ 204 w 204"/>
                <a:gd name="T11" fmla="*/ 23 h 69"/>
                <a:gd name="T12" fmla="*/ 204 w 204"/>
                <a:gd name="T13" fmla="*/ 46 h 69"/>
                <a:gd name="T14" fmla="*/ 204 w 204"/>
                <a:gd name="T15" fmla="*/ 54 h 69"/>
                <a:gd name="T16" fmla="*/ 194 w 204"/>
                <a:gd name="T17" fmla="*/ 62 h 69"/>
                <a:gd name="T18" fmla="*/ 194 w 204"/>
                <a:gd name="T19" fmla="*/ 69 h 69"/>
                <a:gd name="T20" fmla="*/ 187 w 204"/>
                <a:gd name="T21" fmla="*/ 69 h 69"/>
                <a:gd name="T22" fmla="*/ 179 w 204"/>
                <a:gd name="T23" fmla="*/ 69 h 69"/>
                <a:gd name="T24" fmla="*/ 14 w 204"/>
                <a:gd name="T25" fmla="*/ 69 h 69"/>
                <a:gd name="T26" fmla="*/ 8 w 204"/>
                <a:gd name="T27" fmla="*/ 69 h 69"/>
                <a:gd name="T28" fmla="*/ 8 w 204"/>
                <a:gd name="T29" fmla="*/ 62 h 69"/>
                <a:gd name="T30" fmla="*/ 0 w 204"/>
                <a:gd name="T31" fmla="*/ 54 h 69"/>
                <a:gd name="T32" fmla="*/ 0 w 204"/>
                <a:gd name="T33" fmla="*/ 46 h 69"/>
                <a:gd name="T34" fmla="*/ 0 w 204"/>
                <a:gd name="T35" fmla="*/ 23 h 69"/>
                <a:gd name="T36" fmla="*/ 0 w 204"/>
                <a:gd name="T37" fmla="*/ 14 h 69"/>
                <a:gd name="T38" fmla="*/ 8 w 204"/>
                <a:gd name="T39" fmla="*/ 6 h 69"/>
                <a:gd name="T40" fmla="*/ 8 w 204"/>
                <a:gd name="T41" fmla="*/ 0 h 69"/>
                <a:gd name="T42" fmla="*/ 14 w 204"/>
                <a:gd name="T4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69">
                  <a:moveTo>
                    <a:pt x="14" y="0"/>
                  </a:moveTo>
                  <a:lnTo>
                    <a:pt x="179" y="0"/>
                  </a:lnTo>
                  <a:lnTo>
                    <a:pt x="187" y="0"/>
                  </a:lnTo>
                  <a:lnTo>
                    <a:pt x="194" y="6"/>
                  </a:lnTo>
                  <a:lnTo>
                    <a:pt x="204" y="14"/>
                  </a:lnTo>
                  <a:lnTo>
                    <a:pt x="204" y="23"/>
                  </a:lnTo>
                  <a:lnTo>
                    <a:pt x="204" y="46"/>
                  </a:lnTo>
                  <a:lnTo>
                    <a:pt x="204" y="54"/>
                  </a:lnTo>
                  <a:lnTo>
                    <a:pt x="194" y="62"/>
                  </a:lnTo>
                  <a:lnTo>
                    <a:pt x="194" y="69"/>
                  </a:lnTo>
                  <a:lnTo>
                    <a:pt x="187" y="69"/>
                  </a:lnTo>
                  <a:lnTo>
                    <a:pt x="179" y="69"/>
                  </a:lnTo>
                  <a:lnTo>
                    <a:pt x="14" y="69"/>
                  </a:lnTo>
                  <a:lnTo>
                    <a:pt x="8" y="69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8" y="6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07" name="Line 207"/>
            <p:cNvSpPr>
              <a:spLocks noChangeShapeType="1"/>
            </p:cNvSpPr>
            <p:nvPr/>
          </p:nvSpPr>
          <p:spPr bwMode="auto">
            <a:xfrm flipH="1">
              <a:off x="4129" y="1329"/>
              <a:ext cx="2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08" name="Line 208"/>
            <p:cNvSpPr>
              <a:spLocks noChangeShapeType="1"/>
            </p:cNvSpPr>
            <p:nvPr/>
          </p:nvSpPr>
          <p:spPr bwMode="auto">
            <a:xfrm flipH="1">
              <a:off x="4129" y="1340"/>
              <a:ext cx="2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09" name="Line 209"/>
            <p:cNvSpPr>
              <a:spLocks noChangeShapeType="1"/>
            </p:cNvSpPr>
            <p:nvPr/>
          </p:nvSpPr>
          <p:spPr bwMode="auto">
            <a:xfrm flipH="1">
              <a:off x="4129" y="1352"/>
              <a:ext cx="2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10" name="Line 210"/>
            <p:cNvSpPr>
              <a:spLocks noChangeShapeType="1"/>
            </p:cNvSpPr>
            <p:nvPr/>
          </p:nvSpPr>
          <p:spPr bwMode="auto">
            <a:xfrm flipH="1">
              <a:off x="4129" y="1363"/>
              <a:ext cx="2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3811" name="Group 211"/>
            <p:cNvGrpSpPr>
              <a:grpSpLocks/>
            </p:cNvGrpSpPr>
            <p:nvPr/>
          </p:nvGrpSpPr>
          <p:grpSpPr bwMode="auto">
            <a:xfrm flipH="1">
              <a:off x="3883" y="1256"/>
              <a:ext cx="211" cy="211"/>
              <a:chOff x="933" y="1231"/>
              <a:chExt cx="211" cy="211"/>
            </a:xfrm>
          </p:grpSpPr>
          <p:sp>
            <p:nvSpPr>
              <p:cNvPr id="793812" name="Oval 212"/>
              <p:cNvSpPr>
                <a:spLocks noChangeArrowheads="1"/>
              </p:cNvSpPr>
              <p:nvPr/>
            </p:nvSpPr>
            <p:spPr bwMode="auto">
              <a:xfrm flipH="1">
                <a:off x="933" y="1231"/>
                <a:ext cx="201" cy="19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813" name="Oval 213"/>
              <p:cNvSpPr>
                <a:spLocks noChangeArrowheads="1"/>
              </p:cNvSpPr>
              <p:nvPr/>
            </p:nvSpPr>
            <p:spPr bwMode="auto">
              <a:xfrm flipH="1">
                <a:off x="944" y="1242"/>
                <a:ext cx="200" cy="20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814" name="Oval 214"/>
              <p:cNvSpPr>
                <a:spLocks noChangeArrowheads="1"/>
              </p:cNvSpPr>
              <p:nvPr/>
            </p:nvSpPr>
            <p:spPr bwMode="auto">
              <a:xfrm flipH="1">
                <a:off x="982" y="1282"/>
                <a:ext cx="123" cy="121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3815" name="Freeform 215"/>
            <p:cNvSpPr>
              <a:spLocks/>
            </p:cNvSpPr>
            <p:nvPr/>
          </p:nvSpPr>
          <p:spPr bwMode="auto">
            <a:xfrm flipH="1">
              <a:off x="5009" y="1236"/>
              <a:ext cx="188" cy="18"/>
            </a:xfrm>
            <a:custGeom>
              <a:avLst/>
              <a:gdLst>
                <a:gd name="T0" fmla="*/ 0 w 188"/>
                <a:gd name="T1" fmla="*/ 0 h 18"/>
                <a:gd name="T2" fmla="*/ 110 w 188"/>
                <a:gd name="T3" fmla="*/ 0 h 18"/>
                <a:gd name="T4" fmla="*/ 158 w 188"/>
                <a:gd name="T5" fmla="*/ 0 h 18"/>
                <a:gd name="T6" fmla="*/ 179 w 188"/>
                <a:gd name="T7" fmla="*/ 8 h 18"/>
                <a:gd name="T8" fmla="*/ 188 w 188"/>
                <a:gd name="T9" fmla="*/ 18 h 18"/>
                <a:gd name="T10" fmla="*/ 173 w 188"/>
                <a:gd name="T11" fmla="*/ 16 h 18"/>
                <a:gd name="T12" fmla="*/ 158 w 188"/>
                <a:gd name="T13" fmla="*/ 16 h 18"/>
                <a:gd name="T14" fmla="*/ 0 w 188"/>
                <a:gd name="T15" fmla="*/ 16 h 18"/>
                <a:gd name="T16" fmla="*/ 0 w 18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">
                  <a:moveTo>
                    <a:pt x="0" y="0"/>
                  </a:moveTo>
                  <a:lnTo>
                    <a:pt x="110" y="0"/>
                  </a:lnTo>
                  <a:lnTo>
                    <a:pt x="158" y="0"/>
                  </a:lnTo>
                  <a:lnTo>
                    <a:pt x="179" y="8"/>
                  </a:lnTo>
                  <a:lnTo>
                    <a:pt x="188" y="18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16" name="Freeform 216"/>
            <p:cNvSpPr>
              <a:spLocks/>
            </p:cNvSpPr>
            <p:nvPr/>
          </p:nvSpPr>
          <p:spPr bwMode="auto">
            <a:xfrm flipH="1">
              <a:off x="4703" y="1211"/>
              <a:ext cx="250" cy="18"/>
            </a:xfrm>
            <a:custGeom>
              <a:avLst/>
              <a:gdLst>
                <a:gd name="T0" fmla="*/ 23 w 250"/>
                <a:gd name="T1" fmla="*/ 0 h 18"/>
                <a:gd name="T2" fmla="*/ 250 w 250"/>
                <a:gd name="T3" fmla="*/ 0 h 18"/>
                <a:gd name="T4" fmla="*/ 250 w 250"/>
                <a:gd name="T5" fmla="*/ 18 h 18"/>
                <a:gd name="T6" fmla="*/ 0 w 250"/>
                <a:gd name="T7" fmla="*/ 18 h 18"/>
                <a:gd name="T8" fmla="*/ 23 w 25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8">
                  <a:moveTo>
                    <a:pt x="23" y="0"/>
                  </a:moveTo>
                  <a:lnTo>
                    <a:pt x="250" y="0"/>
                  </a:lnTo>
                  <a:lnTo>
                    <a:pt x="250" y="18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17" name="Rectangle 217"/>
            <p:cNvSpPr>
              <a:spLocks noChangeArrowheads="1"/>
            </p:cNvSpPr>
            <p:nvPr/>
          </p:nvSpPr>
          <p:spPr bwMode="auto">
            <a:xfrm flipH="1">
              <a:off x="4544" y="1165"/>
              <a:ext cx="33" cy="81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18" name="Freeform 218"/>
            <p:cNvSpPr>
              <a:spLocks/>
            </p:cNvSpPr>
            <p:nvPr/>
          </p:nvSpPr>
          <p:spPr bwMode="auto">
            <a:xfrm flipH="1">
              <a:off x="4312" y="1165"/>
              <a:ext cx="140" cy="79"/>
            </a:xfrm>
            <a:custGeom>
              <a:avLst/>
              <a:gdLst>
                <a:gd name="T0" fmla="*/ 110 w 140"/>
                <a:gd name="T1" fmla="*/ 0 h 79"/>
                <a:gd name="T2" fmla="*/ 140 w 140"/>
                <a:gd name="T3" fmla="*/ 0 h 79"/>
                <a:gd name="T4" fmla="*/ 29 w 140"/>
                <a:gd name="T5" fmla="*/ 79 h 79"/>
                <a:gd name="T6" fmla="*/ 0 w 140"/>
                <a:gd name="T7" fmla="*/ 79 h 79"/>
                <a:gd name="T8" fmla="*/ 110 w 14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9">
                  <a:moveTo>
                    <a:pt x="110" y="0"/>
                  </a:moveTo>
                  <a:lnTo>
                    <a:pt x="140" y="0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19" name="Freeform 219"/>
            <p:cNvSpPr>
              <a:spLocks/>
            </p:cNvSpPr>
            <p:nvPr/>
          </p:nvSpPr>
          <p:spPr bwMode="auto">
            <a:xfrm flipH="1">
              <a:off x="4922" y="1259"/>
              <a:ext cx="392" cy="81"/>
            </a:xfrm>
            <a:custGeom>
              <a:avLst/>
              <a:gdLst>
                <a:gd name="T0" fmla="*/ 77 w 392"/>
                <a:gd name="T1" fmla="*/ 0 h 81"/>
                <a:gd name="T2" fmla="*/ 61 w 392"/>
                <a:gd name="T3" fmla="*/ 0 h 81"/>
                <a:gd name="T4" fmla="*/ 48 w 392"/>
                <a:gd name="T5" fmla="*/ 4 h 81"/>
                <a:gd name="T6" fmla="*/ 35 w 392"/>
                <a:gd name="T7" fmla="*/ 6 h 81"/>
                <a:gd name="T8" fmla="*/ 23 w 392"/>
                <a:gd name="T9" fmla="*/ 10 h 81"/>
                <a:gd name="T10" fmla="*/ 13 w 392"/>
                <a:gd name="T11" fmla="*/ 16 h 81"/>
                <a:gd name="T12" fmla="*/ 8 w 392"/>
                <a:gd name="T13" fmla="*/ 22 h 81"/>
                <a:gd name="T14" fmla="*/ 2 w 392"/>
                <a:gd name="T15" fmla="*/ 27 h 81"/>
                <a:gd name="T16" fmla="*/ 0 w 392"/>
                <a:gd name="T17" fmla="*/ 35 h 81"/>
                <a:gd name="T18" fmla="*/ 0 w 392"/>
                <a:gd name="T19" fmla="*/ 48 h 81"/>
                <a:gd name="T20" fmla="*/ 2 w 392"/>
                <a:gd name="T21" fmla="*/ 54 h 81"/>
                <a:gd name="T22" fmla="*/ 8 w 392"/>
                <a:gd name="T23" fmla="*/ 60 h 81"/>
                <a:gd name="T24" fmla="*/ 13 w 392"/>
                <a:gd name="T25" fmla="*/ 66 h 81"/>
                <a:gd name="T26" fmla="*/ 23 w 392"/>
                <a:gd name="T27" fmla="*/ 72 h 81"/>
                <a:gd name="T28" fmla="*/ 35 w 392"/>
                <a:gd name="T29" fmla="*/ 75 h 81"/>
                <a:gd name="T30" fmla="*/ 48 w 392"/>
                <a:gd name="T31" fmla="*/ 79 h 81"/>
                <a:gd name="T32" fmla="*/ 61 w 392"/>
                <a:gd name="T33" fmla="*/ 81 h 81"/>
                <a:gd name="T34" fmla="*/ 77 w 392"/>
                <a:gd name="T35" fmla="*/ 81 h 81"/>
                <a:gd name="T36" fmla="*/ 317 w 392"/>
                <a:gd name="T37" fmla="*/ 81 h 81"/>
                <a:gd name="T38" fmla="*/ 332 w 392"/>
                <a:gd name="T39" fmla="*/ 81 h 81"/>
                <a:gd name="T40" fmla="*/ 346 w 392"/>
                <a:gd name="T41" fmla="*/ 79 h 81"/>
                <a:gd name="T42" fmla="*/ 357 w 392"/>
                <a:gd name="T43" fmla="*/ 75 h 81"/>
                <a:gd name="T44" fmla="*/ 369 w 392"/>
                <a:gd name="T45" fmla="*/ 72 h 81"/>
                <a:gd name="T46" fmla="*/ 378 w 392"/>
                <a:gd name="T47" fmla="*/ 66 h 81"/>
                <a:gd name="T48" fmla="*/ 386 w 392"/>
                <a:gd name="T49" fmla="*/ 60 h 81"/>
                <a:gd name="T50" fmla="*/ 390 w 392"/>
                <a:gd name="T51" fmla="*/ 54 h 81"/>
                <a:gd name="T52" fmla="*/ 392 w 392"/>
                <a:gd name="T53" fmla="*/ 48 h 81"/>
                <a:gd name="T54" fmla="*/ 392 w 392"/>
                <a:gd name="T55" fmla="*/ 35 h 81"/>
                <a:gd name="T56" fmla="*/ 390 w 392"/>
                <a:gd name="T57" fmla="*/ 27 h 81"/>
                <a:gd name="T58" fmla="*/ 386 w 392"/>
                <a:gd name="T59" fmla="*/ 22 h 81"/>
                <a:gd name="T60" fmla="*/ 378 w 392"/>
                <a:gd name="T61" fmla="*/ 16 h 81"/>
                <a:gd name="T62" fmla="*/ 369 w 392"/>
                <a:gd name="T63" fmla="*/ 10 h 81"/>
                <a:gd name="T64" fmla="*/ 357 w 392"/>
                <a:gd name="T65" fmla="*/ 6 h 81"/>
                <a:gd name="T66" fmla="*/ 346 w 392"/>
                <a:gd name="T67" fmla="*/ 4 h 81"/>
                <a:gd name="T68" fmla="*/ 332 w 392"/>
                <a:gd name="T69" fmla="*/ 0 h 81"/>
                <a:gd name="T70" fmla="*/ 317 w 392"/>
                <a:gd name="T71" fmla="*/ 0 h 81"/>
                <a:gd name="T72" fmla="*/ 77 w 392"/>
                <a:gd name="T7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81">
                  <a:moveTo>
                    <a:pt x="77" y="0"/>
                  </a:moveTo>
                  <a:lnTo>
                    <a:pt x="61" y="0"/>
                  </a:lnTo>
                  <a:lnTo>
                    <a:pt x="48" y="4"/>
                  </a:lnTo>
                  <a:lnTo>
                    <a:pt x="35" y="6"/>
                  </a:lnTo>
                  <a:lnTo>
                    <a:pt x="23" y="10"/>
                  </a:lnTo>
                  <a:lnTo>
                    <a:pt x="13" y="16"/>
                  </a:lnTo>
                  <a:lnTo>
                    <a:pt x="8" y="22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8" y="60"/>
                  </a:lnTo>
                  <a:lnTo>
                    <a:pt x="13" y="66"/>
                  </a:lnTo>
                  <a:lnTo>
                    <a:pt x="23" y="72"/>
                  </a:lnTo>
                  <a:lnTo>
                    <a:pt x="35" y="75"/>
                  </a:lnTo>
                  <a:lnTo>
                    <a:pt x="48" y="79"/>
                  </a:lnTo>
                  <a:lnTo>
                    <a:pt x="61" y="81"/>
                  </a:lnTo>
                  <a:lnTo>
                    <a:pt x="77" y="81"/>
                  </a:lnTo>
                  <a:lnTo>
                    <a:pt x="317" y="81"/>
                  </a:lnTo>
                  <a:lnTo>
                    <a:pt x="332" y="81"/>
                  </a:lnTo>
                  <a:lnTo>
                    <a:pt x="346" y="79"/>
                  </a:lnTo>
                  <a:lnTo>
                    <a:pt x="357" y="75"/>
                  </a:lnTo>
                  <a:lnTo>
                    <a:pt x="369" y="72"/>
                  </a:lnTo>
                  <a:lnTo>
                    <a:pt x="378" y="66"/>
                  </a:lnTo>
                  <a:lnTo>
                    <a:pt x="386" y="60"/>
                  </a:lnTo>
                  <a:lnTo>
                    <a:pt x="390" y="54"/>
                  </a:lnTo>
                  <a:lnTo>
                    <a:pt x="392" y="48"/>
                  </a:lnTo>
                  <a:lnTo>
                    <a:pt x="392" y="35"/>
                  </a:lnTo>
                  <a:lnTo>
                    <a:pt x="390" y="27"/>
                  </a:lnTo>
                  <a:lnTo>
                    <a:pt x="386" y="22"/>
                  </a:lnTo>
                  <a:lnTo>
                    <a:pt x="378" y="16"/>
                  </a:lnTo>
                  <a:lnTo>
                    <a:pt x="369" y="10"/>
                  </a:lnTo>
                  <a:lnTo>
                    <a:pt x="357" y="6"/>
                  </a:lnTo>
                  <a:lnTo>
                    <a:pt x="346" y="4"/>
                  </a:lnTo>
                  <a:lnTo>
                    <a:pt x="332" y="0"/>
                  </a:lnTo>
                  <a:lnTo>
                    <a:pt x="31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0" name="Freeform 220"/>
            <p:cNvSpPr>
              <a:spLocks/>
            </p:cNvSpPr>
            <p:nvPr/>
          </p:nvSpPr>
          <p:spPr bwMode="auto">
            <a:xfrm flipH="1">
              <a:off x="5001" y="1275"/>
              <a:ext cx="234" cy="15"/>
            </a:xfrm>
            <a:custGeom>
              <a:avLst/>
              <a:gdLst>
                <a:gd name="T0" fmla="*/ 226 w 234"/>
                <a:gd name="T1" fmla="*/ 15 h 15"/>
                <a:gd name="T2" fmla="*/ 221 w 234"/>
                <a:gd name="T3" fmla="*/ 15 h 15"/>
                <a:gd name="T4" fmla="*/ 211 w 234"/>
                <a:gd name="T5" fmla="*/ 15 h 15"/>
                <a:gd name="T6" fmla="*/ 196 w 234"/>
                <a:gd name="T7" fmla="*/ 15 h 15"/>
                <a:gd name="T8" fmla="*/ 188 w 234"/>
                <a:gd name="T9" fmla="*/ 15 h 15"/>
                <a:gd name="T10" fmla="*/ 173 w 234"/>
                <a:gd name="T11" fmla="*/ 15 h 15"/>
                <a:gd name="T12" fmla="*/ 157 w 234"/>
                <a:gd name="T13" fmla="*/ 15 h 15"/>
                <a:gd name="T14" fmla="*/ 142 w 234"/>
                <a:gd name="T15" fmla="*/ 15 h 15"/>
                <a:gd name="T16" fmla="*/ 132 w 234"/>
                <a:gd name="T17" fmla="*/ 15 h 15"/>
                <a:gd name="T18" fmla="*/ 125 w 234"/>
                <a:gd name="T19" fmla="*/ 8 h 15"/>
                <a:gd name="T20" fmla="*/ 117 w 234"/>
                <a:gd name="T21" fmla="*/ 15 h 15"/>
                <a:gd name="T22" fmla="*/ 53 w 234"/>
                <a:gd name="T23" fmla="*/ 15 h 15"/>
                <a:gd name="T24" fmla="*/ 46 w 234"/>
                <a:gd name="T25" fmla="*/ 15 h 15"/>
                <a:gd name="T26" fmla="*/ 38 w 234"/>
                <a:gd name="T27" fmla="*/ 15 h 15"/>
                <a:gd name="T28" fmla="*/ 30 w 234"/>
                <a:gd name="T29" fmla="*/ 15 h 15"/>
                <a:gd name="T30" fmla="*/ 23 w 234"/>
                <a:gd name="T31" fmla="*/ 15 h 15"/>
                <a:gd name="T32" fmla="*/ 7 w 234"/>
                <a:gd name="T33" fmla="*/ 15 h 15"/>
                <a:gd name="T34" fmla="*/ 0 w 234"/>
                <a:gd name="T35" fmla="*/ 15 h 15"/>
                <a:gd name="T36" fmla="*/ 7 w 234"/>
                <a:gd name="T37" fmla="*/ 0 h 15"/>
                <a:gd name="T38" fmla="*/ 23 w 234"/>
                <a:gd name="T39" fmla="*/ 0 h 15"/>
                <a:gd name="T40" fmla="*/ 221 w 234"/>
                <a:gd name="T41" fmla="*/ 0 h 15"/>
                <a:gd name="T42" fmla="*/ 226 w 234"/>
                <a:gd name="T43" fmla="*/ 0 h 15"/>
                <a:gd name="T44" fmla="*/ 234 w 234"/>
                <a:gd name="T45" fmla="*/ 8 h 15"/>
                <a:gd name="T46" fmla="*/ 226 w 234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15">
                  <a:moveTo>
                    <a:pt x="226" y="15"/>
                  </a:moveTo>
                  <a:lnTo>
                    <a:pt x="221" y="15"/>
                  </a:lnTo>
                  <a:lnTo>
                    <a:pt x="211" y="15"/>
                  </a:lnTo>
                  <a:lnTo>
                    <a:pt x="196" y="15"/>
                  </a:lnTo>
                  <a:lnTo>
                    <a:pt x="188" y="15"/>
                  </a:lnTo>
                  <a:lnTo>
                    <a:pt x="173" y="15"/>
                  </a:lnTo>
                  <a:lnTo>
                    <a:pt x="157" y="15"/>
                  </a:lnTo>
                  <a:lnTo>
                    <a:pt x="142" y="15"/>
                  </a:lnTo>
                  <a:lnTo>
                    <a:pt x="132" y="15"/>
                  </a:lnTo>
                  <a:lnTo>
                    <a:pt x="125" y="8"/>
                  </a:lnTo>
                  <a:lnTo>
                    <a:pt x="117" y="15"/>
                  </a:lnTo>
                  <a:lnTo>
                    <a:pt x="53" y="15"/>
                  </a:lnTo>
                  <a:lnTo>
                    <a:pt x="46" y="15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3" y="15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4" y="8"/>
                  </a:lnTo>
                  <a:lnTo>
                    <a:pt x="226" y="1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1" name="Rectangle 221"/>
            <p:cNvSpPr>
              <a:spLocks noChangeArrowheads="1"/>
            </p:cNvSpPr>
            <p:nvPr/>
          </p:nvSpPr>
          <p:spPr bwMode="auto">
            <a:xfrm flipH="1">
              <a:off x="3455" y="1321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2" name="Rectangle 222"/>
            <p:cNvSpPr>
              <a:spLocks noChangeArrowheads="1"/>
            </p:cNvSpPr>
            <p:nvPr/>
          </p:nvSpPr>
          <p:spPr bwMode="auto">
            <a:xfrm flipH="1">
              <a:off x="3455" y="1338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3" name="Rectangle 223"/>
            <p:cNvSpPr>
              <a:spLocks noChangeArrowheads="1"/>
            </p:cNvSpPr>
            <p:nvPr/>
          </p:nvSpPr>
          <p:spPr bwMode="auto">
            <a:xfrm flipH="1">
              <a:off x="3455" y="1348"/>
              <a:ext cx="388" cy="23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4" name="Freeform 224"/>
            <p:cNvSpPr>
              <a:spLocks/>
            </p:cNvSpPr>
            <p:nvPr/>
          </p:nvSpPr>
          <p:spPr bwMode="auto">
            <a:xfrm flipH="1">
              <a:off x="4060" y="1221"/>
              <a:ext cx="203" cy="69"/>
            </a:xfrm>
            <a:custGeom>
              <a:avLst/>
              <a:gdLst>
                <a:gd name="T0" fmla="*/ 13 w 203"/>
                <a:gd name="T1" fmla="*/ 0 h 69"/>
                <a:gd name="T2" fmla="*/ 178 w 203"/>
                <a:gd name="T3" fmla="*/ 0 h 69"/>
                <a:gd name="T4" fmla="*/ 186 w 203"/>
                <a:gd name="T5" fmla="*/ 0 h 69"/>
                <a:gd name="T6" fmla="*/ 193 w 203"/>
                <a:gd name="T7" fmla="*/ 8 h 69"/>
                <a:gd name="T8" fmla="*/ 203 w 203"/>
                <a:gd name="T9" fmla="*/ 15 h 69"/>
                <a:gd name="T10" fmla="*/ 203 w 203"/>
                <a:gd name="T11" fmla="*/ 23 h 69"/>
                <a:gd name="T12" fmla="*/ 203 w 203"/>
                <a:gd name="T13" fmla="*/ 46 h 69"/>
                <a:gd name="T14" fmla="*/ 203 w 203"/>
                <a:gd name="T15" fmla="*/ 54 h 69"/>
                <a:gd name="T16" fmla="*/ 193 w 203"/>
                <a:gd name="T17" fmla="*/ 62 h 69"/>
                <a:gd name="T18" fmla="*/ 193 w 203"/>
                <a:gd name="T19" fmla="*/ 69 h 69"/>
                <a:gd name="T20" fmla="*/ 186 w 203"/>
                <a:gd name="T21" fmla="*/ 69 h 69"/>
                <a:gd name="T22" fmla="*/ 178 w 203"/>
                <a:gd name="T23" fmla="*/ 69 h 69"/>
                <a:gd name="T24" fmla="*/ 13 w 203"/>
                <a:gd name="T25" fmla="*/ 69 h 69"/>
                <a:gd name="T26" fmla="*/ 7 w 203"/>
                <a:gd name="T27" fmla="*/ 69 h 69"/>
                <a:gd name="T28" fmla="*/ 7 w 203"/>
                <a:gd name="T29" fmla="*/ 62 h 69"/>
                <a:gd name="T30" fmla="*/ 0 w 203"/>
                <a:gd name="T31" fmla="*/ 54 h 69"/>
                <a:gd name="T32" fmla="*/ 0 w 203"/>
                <a:gd name="T33" fmla="*/ 46 h 69"/>
                <a:gd name="T34" fmla="*/ 0 w 203"/>
                <a:gd name="T35" fmla="*/ 23 h 69"/>
                <a:gd name="T36" fmla="*/ 0 w 203"/>
                <a:gd name="T37" fmla="*/ 15 h 69"/>
                <a:gd name="T38" fmla="*/ 7 w 203"/>
                <a:gd name="T39" fmla="*/ 8 h 69"/>
                <a:gd name="T40" fmla="*/ 7 w 203"/>
                <a:gd name="T41" fmla="*/ 0 h 69"/>
                <a:gd name="T42" fmla="*/ 13 w 203"/>
                <a:gd name="T4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69">
                  <a:moveTo>
                    <a:pt x="13" y="0"/>
                  </a:moveTo>
                  <a:lnTo>
                    <a:pt x="178" y="0"/>
                  </a:lnTo>
                  <a:lnTo>
                    <a:pt x="186" y="0"/>
                  </a:lnTo>
                  <a:lnTo>
                    <a:pt x="193" y="8"/>
                  </a:lnTo>
                  <a:lnTo>
                    <a:pt x="203" y="15"/>
                  </a:lnTo>
                  <a:lnTo>
                    <a:pt x="203" y="23"/>
                  </a:lnTo>
                  <a:lnTo>
                    <a:pt x="203" y="46"/>
                  </a:lnTo>
                  <a:lnTo>
                    <a:pt x="203" y="54"/>
                  </a:lnTo>
                  <a:lnTo>
                    <a:pt x="193" y="62"/>
                  </a:lnTo>
                  <a:lnTo>
                    <a:pt x="193" y="69"/>
                  </a:lnTo>
                  <a:lnTo>
                    <a:pt x="186" y="69"/>
                  </a:lnTo>
                  <a:lnTo>
                    <a:pt x="178" y="69"/>
                  </a:lnTo>
                  <a:lnTo>
                    <a:pt x="13" y="69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7" y="8"/>
                  </a:lnTo>
                  <a:lnTo>
                    <a:pt x="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5" name="Line 225"/>
            <p:cNvSpPr>
              <a:spLocks noChangeShapeType="1"/>
            </p:cNvSpPr>
            <p:nvPr/>
          </p:nvSpPr>
          <p:spPr bwMode="auto">
            <a:xfrm flipH="1">
              <a:off x="4060" y="1236"/>
              <a:ext cx="20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6" name="Line 226"/>
            <p:cNvSpPr>
              <a:spLocks noChangeShapeType="1"/>
            </p:cNvSpPr>
            <p:nvPr/>
          </p:nvSpPr>
          <p:spPr bwMode="auto">
            <a:xfrm flipH="1">
              <a:off x="4060" y="1254"/>
              <a:ext cx="2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7" name="Line 227"/>
            <p:cNvSpPr>
              <a:spLocks noChangeShapeType="1"/>
            </p:cNvSpPr>
            <p:nvPr/>
          </p:nvSpPr>
          <p:spPr bwMode="auto">
            <a:xfrm flipH="1">
              <a:off x="4060" y="1269"/>
              <a:ext cx="2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8" name="Line 228"/>
            <p:cNvSpPr>
              <a:spLocks noChangeShapeType="1"/>
            </p:cNvSpPr>
            <p:nvPr/>
          </p:nvSpPr>
          <p:spPr bwMode="auto">
            <a:xfrm flipH="1">
              <a:off x="4060" y="1275"/>
              <a:ext cx="20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29" name="Rectangle 229"/>
            <p:cNvSpPr>
              <a:spLocks noChangeArrowheads="1"/>
            </p:cNvSpPr>
            <p:nvPr/>
          </p:nvSpPr>
          <p:spPr bwMode="auto">
            <a:xfrm flipH="1">
              <a:off x="4144" y="1196"/>
              <a:ext cx="25" cy="27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0" name="Freeform 230"/>
            <p:cNvSpPr>
              <a:spLocks/>
            </p:cNvSpPr>
            <p:nvPr/>
          </p:nvSpPr>
          <p:spPr bwMode="auto">
            <a:xfrm flipH="1">
              <a:off x="3753" y="1229"/>
              <a:ext cx="230" cy="100"/>
            </a:xfrm>
            <a:custGeom>
              <a:avLst/>
              <a:gdLst>
                <a:gd name="T0" fmla="*/ 230 w 230"/>
                <a:gd name="T1" fmla="*/ 100 h 100"/>
                <a:gd name="T2" fmla="*/ 230 w 230"/>
                <a:gd name="T3" fmla="*/ 88 h 100"/>
                <a:gd name="T4" fmla="*/ 227 w 230"/>
                <a:gd name="T5" fmla="*/ 71 h 100"/>
                <a:gd name="T6" fmla="*/ 221 w 230"/>
                <a:gd name="T7" fmla="*/ 57 h 100"/>
                <a:gd name="T8" fmla="*/ 196 w 230"/>
                <a:gd name="T9" fmla="*/ 29 h 100"/>
                <a:gd name="T10" fmla="*/ 179 w 230"/>
                <a:gd name="T11" fmla="*/ 17 h 100"/>
                <a:gd name="T12" fmla="*/ 140 w 230"/>
                <a:gd name="T13" fmla="*/ 2 h 100"/>
                <a:gd name="T14" fmla="*/ 125 w 230"/>
                <a:gd name="T15" fmla="*/ 2 h 100"/>
                <a:gd name="T16" fmla="*/ 104 w 230"/>
                <a:gd name="T17" fmla="*/ 2 h 100"/>
                <a:gd name="T18" fmla="*/ 90 w 230"/>
                <a:gd name="T19" fmla="*/ 2 h 100"/>
                <a:gd name="T20" fmla="*/ 52 w 230"/>
                <a:gd name="T21" fmla="*/ 17 h 100"/>
                <a:gd name="T22" fmla="*/ 33 w 230"/>
                <a:gd name="T23" fmla="*/ 29 h 100"/>
                <a:gd name="T24" fmla="*/ 10 w 230"/>
                <a:gd name="T25" fmla="*/ 57 h 100"/>
                <a:gd name="T26" fmla="*/ 4 w 230"/>
                <a:gd name="T27" fmla="*/ 71 h 100"/>
                <a:gd name="T28" fmla="*/ 0 w 230"/>
                <a:gd name="T29" fmla="*/ 88 h 100"/>
                <a:gd name="T30" fmla="*/ 11 w 230"/>
                <a:gd name="T31" fmla="*/ 98 h 100"/>
                <a:gd name="T32" fmla="*/ 13 w 230"/>
                <a:gd name="T33" fmla="*/ 80 h 100"/>
                <a:gd name="T34" fmla="*/ 10 w 230"/>
                <a:gd name="T35" fmla="*/ 71 h 100"/>
                <a:gd name="T36" fmla="*/ 17 w 230"/>
                <a:gd name="T37" fmla="*/ 67 h 100"/>
                <a:gd name="T38" fmla="*/ 42 w 230"/>
                <a:gd name="T39" fmla="*/ 38 h 100"/>
                <a:gd name="T40" fmla="*/ 54 w 230"/>
                <a:gd name="T41" fmla="*/ 21 h 100"/>
                <a:gd name="T42" fmla="*/ 75 w 230"/>
                <a:gd name="T43" fmla="*/ 19 h 100"/>
                <a:gd name="T44" fmla="*/ 92 w 230"/>
                <a:gd name="T45" fmla="*/ 7 h 100"/>
                <a:gd name="T46" fmla="*/ 104 w 230"/>
                <a:gd name="T47" fmla="*/ 13 h 100"/>
                <a:gd name="T48" fmla="*/ 125 w 230"/>
                <a:gd name="T49" fmla="*/ 13 h 100"/>
                <a:gd name="T50" fmla="*/ 136 w 230"/>
                <a:gd name="T51" fmla="*/ 7 h 100"/>
                <a:gd name="T52" fmla="*/ 155 w 230"/>
                <a:gd name="T53" fmla="*/ 19 h 100"/>
                <a:gd name="T54" fmla="*/ 177 w 230"/>
                <a:gd name="T55" fmla="*/ 21 h 100"/>
                <a:gd name="T56" fmla="*/ 188 w 230"/>
                <a:gd name="T57" fmla="*/ 38 h 100"/>
                <a:gd name="T58" fmla="*/ 211 w 230"/>
                <a:gd name="T59" fmla="*/ 67 h 100"/>
                <a:gd name="T60" fmla="*/ 221 w 230"/>
                <a:gd name="T61" fmla="*/ 71 h 100"/>
                <a:gd name="T62" fmla="*/ 217 w 230"/>
                <a:gd name="T63" fmla="*/ 80 h 100"/>
                <a:gd name="T64" fmla="*/ 219 w 230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100">
                  <a:moveTo>
                    <a:pt x="219" y="100"/>
                  </a:moveTo>
                  <a:lnTo>
                    <a:pt x="230" y="100"/>
                  </a:lnTo>
                  <a:lnTo>
                    <a:pt x="230" y="98"/>
                  </a:lnTo>
                  <a:lnTo>
                    <a:pt x="230" y="88"/>
                  </a:lnTo>
                  <a:lnTo>
                    <a:pt x="228" y="80"/>
                  </a:lnTo>
                  <a:lnTo>
                    <a:pt x="227" y="71"/>
                  </a:lnTo>
                  <a:lnTo>
                    <a:pt x="225" y="67"/>
                  </a:lnTo>
                  <a:lnTo>
                    <a:pt x="221" y="57"/>
                  </a:lnTo>
                  <a:lnTo>
                    <a:pt x="211" y="42"/>
                  </a:lnTo>
                  <a:lnTo>
                    <a:pt x="196" y="29"/>
                  </a:lnTo>
                  <a:lnTo>
                    <a:pt x="180" y="17"/>
                  </a:lnTo>
                  <a:lnTo>
                    <a:pt x="179" y="17"/>
                  </a:lnTo>
                  <a:lnTo>
                    <a:pt x="159" y="7"/>
                  </a:lnTo>
                  <a:lnTo>
                    <a:pt x="140" y="2"/>
                  </a:lnTo>
                  <a:lnTo>
                    <a:pt x="136" y="2"/>
                  </a:lnTo>
                  <a:lnTo>
                    <a:pt x="125" y="2"/>
                  </a:lnTo>
                  <a:lnTo>
                    <a:pt x="115" y="0"/>
                  </a:lnTo>
                  <a:lnTo>
                    <a:pt x="10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69" y="7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33" y="29"/>
                  </a:lnTo>
                  <a:lnTo>
                    <a:pt x="19" y="42"/>
                  </a:lnTo>
                  <a:lnTo>
                    <a:pt x="10" y="57"/>
                  </a:lnTo>
                  <a:lnTo>
                    <a:pt x="6" y="67"/>
                  </a:lnTo>
                  <a:lnTo>
                    <a:pt x="4" y="71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3" y="80"/>
                  </a:lnTo>
                  <a:lnTo>
                    <a:pt x="15" y="71"/>
                  </a:lnTo>
                  <a:lnTo>
                    <a:pt x="10" y="71"/>
                  </a:lnTo>
                  <a:lnTo>
                    <a:pt x="13" y="75"/>
                  </a:lnTo>
                  <a:lnTo>
                    <a:pt x="17" y="67"/>
                  </a:lnTo>
                  <a:lnTo>
                    <a:pt x="29" y="52"/>
                  </a:lnTo>
                  <a:lnTo>
                    <a:pt x="42" y="38"/>
                  </a:lnTo>
                  <a:lnTo>
                    <a:pt x="58" y="27"/>
                  </a:lnTo>
                  <a:lnTo>
                    <a:pt x="54" y="21"/>
                  </a:lnTo>
                  <a:lnTo>
                    <a:pt x="56" y="27"/>
                  </a:lnTo>
                  <a:lnTo>
                    <a:pt x="75" y="19"/>
                  </a:lnTo>
                  <a:lnTo>
                    <a:pt x="96" y="13"/>
                  </a:lnTo>
                  <a:lnTo>
                    <a:pt x="92" y="7"/>
                  </a:lnTo>
                  <a:lnTo>
                    <a:pt x="92" y="13"/>
                  </a:lnTo>
                  <a:lnTo>
                    <a:pt x="104" y="13"/>
                  </a:lnTo>
                  <a:lnTo>
                    <a:pt x="115" y="11"/>
                  </a:lnTo>
                  <a:lnTo>
                    <a:pt x="125" y="13"/>
                  </a:lnTo>
                  <a:lnTo>
                    <a:pt x="136" y="13"/>
                  </a:lnTo>
                  <a:lnTo>
                    <a:pt x="136" y="7"/>
                  </a:lnTo>
                  <a:lnTo>
                    <a:pt x="134" y="13"/>
                  </a:lnTo>
                  <a:lnTo>
                    <a:pt x="155" y="19"/>
                  </a:lnTo>
                  <a:lnTo>
                    <a:pt x="175" y="27"/>
                  </a:lnTo>
                  <a:lnTo>
                    <a:pt x="177" y="21"/>
                  </a:lnTo>
                  <a:lnTo>
                    <a:pt x="171" y="27"/>
                  </a:lnTo>
                  <a:lnTo>
                    <a:pt x="188" y="38"/>
                  </a:lnTo>
                  <a:lnTo>
                    <a:pt x="202" y="52"/>
                  </a:lnTo>
                  <a:lnTo>
                    <a:pt x="211" y="67"/>
                  </a:lnTo>
                  <a:lnTo>
                    <a:pt x="215" y="75"/>
                  </a:lnTo>
                  <a:lnTo>
                    <a:pt x="221" y="71"/>
                  </a:lnTo>
                  <a:lnTo>
                    <a:pt x="213" y="71"/>
                  </a:lnTo>
                  <a:lnTo>
                    <a:pt x="217" y="80"/>
                  </a:lnTo>
                  <a:lnTo>
                    <a:pt x="219" y="88"/>
                  </a:lnTo>
                  <a:lnTo>
                    <a:pt x="219" y="98"/>
                  </a:lnTo>
                  <a:lnTo>
                    <a:pt x="219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1" name="Freeform 231"/>
            <p:cNvSpPr>
              <a:spLocks/>
            </p:cNvSpPr>
            <p:nvPr/>
          </p:nvSpPr>
          <p:spPr bwMode="auto">
            <a:xfrm flipH="1">
              <a:off x="3311" y="1229"/>
              <a:ext cx="232" cy="100"/>
            </a:xfrm>
            <a:custGeom>
              <a:avLst/>
              <a:gdLst>
                <a:gd name="T0" fmla="*/ 232 w 232"/>
                <a:gd name="T1" fmla="*/ 100 h 100"/>
                <a:gd name="T2" fmla="*/ 232 w 232"/>
                <a:gd name="T3" fmla="*/ 88 h 100"/>
                <a:gd name="T4" fmla="*/ 228 w 232"/>
                <a:gd name="T5" fmla="*/ 71 h 100"/>
                <a:gd name="T6" fmla="*/ 222 w 232"/>
                <a:gd name="T7" fmla="*/ 57 h 100"/>
                <a:gd name="T8" fmla="*/ 199 w 232"/>
                <a:gd name="T9" fmla="*/ 29 h 100"/>
                <a:gd name="T10" fmla="*/ 180 w 232"/>
                <a:gd name="T11" fmla="*/ 17 h 100"/>
                <a:gd name="T12" fmla="*/ 140 w 232"/>
                <a:gd name="T13" fmla="*/ 2 h 100"/>
                <a:gd name="T14" fmla="*/ 126 w 232"/>
                <a:gd name="T15" fmla="*/ 2 h 100"/>
                <a:gd name="T16" fmla="*/ 103 w 232"/>
                <a:gd name="T17" fmla="*/ 2 h 100"/>
                <a:gd name="T18" fmla="*/ 90 w 232"/>
                <a:gd name="T19" fmla="*/ 2 h 100"/>
                <a:gd name="T20" fmla="*/ 52 w 232"/>
                <a:gd name="T21" fmla="*/ 17 h 100"/>
                <a:gd name="T22" fmla="*/ 32 w 232"/>
                <a:gd name="T23" fmla="*/ 29 h 100"/>
                <a:gd name="T24" fmla="*/ 9 w 232"/>
                <a:gd name="T25" fmla="*/ 57 h 100"/>
                <a:gd name="T26" fmla="*/ 4 w 232"/>
                <a:gd name="T27" fmla="*/ 71 h 100"/>
                <a:gd name="T28" fmla="*/ 0 w 232"/>
                <a:gd name="T29" fmla="*/ 88 h 100"/>
                <a:gd name="T30" fmla="*/ 11 w 232"/>
                <a:gd name="T31" fmla="*/ 98 h 100"/>
                <a:gd name="T32" fmla="*/ 13 w 232"/>
                <a:gd name="T33" fmla="*/ 80 h 100"/>
                <a:gd name="T34" fmla="*/ 9 w 232"/>
                <a:gd name="T35" fmla="*/ 71 h 100"/>
                <a:gd name="T36" fmla="*/ 17 w 232"/>
                <a:gd name="T37" fmla="*/ 67 h 100"/>
                <a:gd name="T38" fmla="*/ 42 w 232"/>
                <a:gd name="T39" fmla="*/ 38 h 100"/>
                <a:gd name="T40" fmla="*/ 53 w 232"/>
                <a:gd name="T41" fmla="*/ 21 h 100"/>
                <a:gd name="T42" fmla="*/ 75 w 232"/>
                <a:gd name="T43" fmla="*/ 19 h 100"/>
                <a:gd name="T44" fmla="*/ 94 w 232"/>
                <a:gd name="T45" fmla="*/ 7 h 100"/>
                <a:gd name="T46" fmla="*/ 103 w 232"/>
                <a:gd name="T47" fmla="*/ 13 h 100"/>
                <a:gd name="T48" fmla="*/ 126 w 232"/>
                <a:gd name="T49" fmla="*/ 13 h 100"/>
                <a:gd name="T50" fmla="*/ 138 w 232"/>
                <a:gd name="T51" fmla="*/ 7 h 100"/>
                <a:gd name="T52" fmla="*/ 157 w 232"/>
                <a:gd name="T53" fmla="*/ 19 h 100"/>
                <a:gd name="T54" fmla="*/ 178 w 232"/>
                <a:gd name="T55" fmla="*/ 21 h 100"/>
                <a:gd name="T56" fmla="*/ 190 w 232"/>
                <a:gd name="T57" fmla="*/ 38 h 100"/>
                <a:gd name="T58" fmla="*/ 213 w 232"/>
                <a:gd name="T59" fmla="*/ 67 h 100"/>
                <a:gd name="T60" fmla="*/ 222 w 232"/>
                <a:gd name="T61" fmla="*/ 71 h 100"/>
                <a:gd name="T62" fmla="*/ 219 w 232"/>
                <a:gd name="T63" fmla="*/ 80 h 100"/>
                <a:gd name="T64" fmla="*/ 221 w 232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100">
                  <a:moveTo>
                    <a:pt x="221" y="100"/>
                  </a:moveTo>
                  <a:lnTo>
                    <a:pt x="232" y="100"/>
                  </a:lnTo>
                  <a:lnTo>
                    <a:pt x="232" y="98"/>
                  </a:lnTo>
                  <a:lnTo>
                    <a:pt x="232" y="88"/>
                  </a:lnTo>
                  <a:lnTo>
                    <a:pt x="230" y="80"/>
                  </a:lnTo>
                  <a:lnTo>
                    <a:pt x="228" y="71"/>
                  </a:lnTo>
                  <a:lnTo>
                    <a:pt x="226" y="67"/>
                  </a:lnTo>
                  <a:lnTo>
                    <a:pt x="222" y="57"/>
                  </a:lnTo>
                  <a:lnTo>
                    <a:pt x="213" y="42"/>
                  </a:lnTo>
                  <a:lnTo>
                    <a:pt x="199" y="29"/>
                  </a:lnTo>
                  <a:lnTo>
                    <a:pt x="182" y="17"/>
                  </a:lnTo>
                  <a:lnTo>
                    <a:pt x="180" y="17"/>
                  </a:lnTo>
                  <a:lnTo>
                    <a:pt x="161" y="7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26" y="2"/>
                  </a:lnTo>
                  <a:lnTo>
                    <a:pt x="115" y="0"/>
                  </a:lnTo>
                  <a:lnTo>
                    <a:pt x="103" y="2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71" y="7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32" y="29"/>
                  </a:lnTo>
                  <a:lnTo>
                    <a:pt x="19" y="42"/>
                  </a:lnTo>
                  <a:lnTo>
                    <a:pt x="9" y="57"/>
                  </a:lnTo>
                  <a:lnTo>
                    <a:pt x="5" y="67"/>
                  </a:lnTo>
                  <a:lnTo>
                    <a:pt x="4" y="71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3" y="80"/>
                  </a:lnTo>
                  <a:lnTo>
                    <a:pt x="15" y="71"/>
                  </a:lnTo>
                  <a:lnTo>
                    <a:pt x="9" y="71"/>
                  </a:lnTo>
                  <a:lnTo>
                    <a:pt x="13" y="75"/>
                  </a:lnTo>
                  <a:lnTo>
                    <a:pt x="17" y="67"/>
                  </a:lnTo>
                  <a:lnTo>
                    <a:pt x="29" y="52"/>
                  </a:lnTo>
                  <a:lnTo>
                    <a:pt x="42" y="38"/>
                  </a:lnTo>
                  <a:lnTo>
                    <a:pt x="57" y="27"/>
                  </a:lnTo>
                  <a:lnTo>
                    <a:pt x="53" y="21"/>
                  </a:lnTo>
                  <a:lnTo>
                    <a:pt x="55" y="27"/>
                  </a:lnTo>
                  <a:lnTo>
                    <a:pt x="75" y="19"/>
                  </a:lnTo>
                  <a:lnTo>
                    <a:pt x="96" y="13"/>
                  </a:lnTo>
                  <a:lnTo>
                    <a:pt x="94" y="7"/>
                  </a:lnTo>
                  <a:lnTo>
                    <a:pt x="94" y="13"/>
                  </a:lnTo>
                  <a:lnTo>
                    <a:pt x="103" y="13"/>
                  </a:lnTo>
                  <a:lnTo>
                    <a:pt x="115" y="11"/>
                  </a:lnTo>
                  <a:lnTo>
                    <a:pt x="126" y="13"/>
                  </a:lnTo>
                  <a:lnTo>
                    <a:pt x="138" y="13"/>
                  </a:lnTo>
                  <a:lnTo>
                    <a:pt x="138" y="7"/>
                  </a:lnTo>
                  <a:lnTo>
                    <a:pt x="136" y="13"/>
                  </a:lnTo>
                  <a:lnTo>
                    <a:pt x="157" y="19"/>
                  </a:lnTo>
                  <a:lnTo>
                    <a:pt x="174" y="27"/>
                  </a:lnTo>
                  <a:lnTo>
                    <a:pt x="178" y="21"/>
                  </a:lnTo>
                  <a:lnTo>
                    <a:pt x="173" y="27"/>
                  </a:lnTo>
                  <a:lnTo>
                    <a:pt x="190" y="38"/>
                  </a:lnTo>
                  <a:lnTo>
                    <a:pt x="203" y="52"/>
                  </a:lnTo>
                  <a:lnTo>
                    <a:pt x="213" y="67"/>
                  </a:lnTo>
                  <a:lnTo>
                    <a:pt x="217" y="75"/>
                  </a:lnTo>
                  <a:lnTo>
                    <a:pt x="222" y="71"/>
                  </a:lnTo>
                  <a:lnTo>
                    <a:pt x="215" y="71"/>
                  </a:lnTo>
                  <a:lnTo>
                    <a:pt x="219" y="80"/>
                  </a:lnTo>
                  <a:lnTo>
                    <a:pt x="219" y="88"/>
                  </a:lnTo>
                  <a:lnTo>
                    <a:pt x="221" y="98"/>
                  </a:lnTo>
                  <a:lnTo>
                    <a:pt x="221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2" name="Freeform 232"/>
            <p:cNvSpPr>
              <a:spLocks/>
            </p:cNvSpPr>
            <p:nvPr/>
          </p:nvSpPr>
          <p:spPr bwMode="auto">
            <a:xfrm flipH="1">
              <a:off x="5619" y="1123"/>
              <a:ext cx="41" cy="179"/>
            </a:xfrm>
            <a:custGeom>
              <a:avLst/>
              <a:gdLst>
                <a:gd name="T0" fmla="*/ 41 w 41"/>
                <a:gd name="T1" fmla="*/ 0 h 179"/>
                <a:gd name="T2" fmla="*/ 41 w 41"/>
                <a:gd name="T3" fmla="*/ 179 h 179"/>
                <a:gd name="T4" fmla="*/ 25 w 41"/>
                <a:gd name="T5" fmla="*/ 179 h 179"/>
                <a:gd name="T6" fmla="*/ 18 w 41"/>
                <a:gd name="T7" fmla="*/ 179 h 179"/>
                <a:gd name="T8" fmla="*/ 0 w 41"/>
                <a:gd name="T9" fmla="*/ 179 h 179"/>
                <a:gd name="T10" fmla="*/ 0 w 41"/>
                <a:gd name="T11" fmla="*/ 10 h 179"/>
                <a:gd name="T12" fmla="*/ 18 w 41"/>
                <a:gd name="T13" fmla="*/ 0 h 179"/>
                <a:gd name="T14" fmla="*/ 25 w 41"/>
                <a:gd name="T15" fmla="*/ 0 h 179"/>
                <a:gd name="T16" fmla="*/ 41 w 41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79">
                  <a:moveTo>
                    <a:pt x="41" y="0"/>
                  </a:moveTo>
                  <a:lnTo>
                    <a:pt x="41" y="179"/>
                  </a:lnTo>
                  <a:lnTo>
                    <a:pt x="25" y="179"/>
                  </a:lnTo>
                  <a:lnTo>
                    <a:pt x="18" y="179"/>
                  </a:lnTo>
                  <a:lnTo>
                    <a:pt x="0" y="179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3" name="Freeform 233"/>
            <p:cNvSpPr>
              <a:spLocks/>
            </p:cNvSpPr>
            <p:nvPr/>
          </p:nvSpPr>
          <p:spPr bwMode="auto">
            <a:xfrm flipH="1">
              <a:off x="5619" y="1244"/>
              <a:ext cx="31" cy="73"/>
            </a:xfrm>
            <a:custGeom>
              <a:avLst/>
              <a:gdLst>
                <a:gd name="T0" fmla="*/ 31 w 31"/>
                <a:gd name="T1" fmla="*/ 0 h 73"/>
                <a:gd name="T2" fmla="*/ 23 w 31"/>
                <a:gd name="T3" fmla="*/ 0 h 73"/>
                <a:gd name="T4" fmla="*/ 15 w 31"/>
                <a:gd name="T5" fmla="*/ 0 h 73"/>
                <a:gd name="T6" fmla="*/ 15 w 31"/>
                <a:gd name="T7" fmla="*/ 17 h 73"/>
                <a:gd name="T8" fmla="*/ 0 w 31"/>
                <a:gd name="T9" fmla="*/ 17 h 73"/>
                <a:gd name="T10" fmla="*/ 0 w 31"/>
                <a:gd name="T11" fmla="*/ 73 h 73"/>
                <a:gd name="T12" fmla="*/ 8 w 31"/>
                <a:gd name="T13" fmla="*/ 73 h 73"/>
                <a:gd name="T14" fmla="*/ 15 w 31"/>
                <a:gd name="T15" fmla="*/ 73 h 73"/>
                <a:gd name="T16" fmla="*/ 23 w 31"/>
                <a:gd name="T17" fmla="*/ 73 h 73"/>
                <a:gd name="T18" fmla="*/ 31 w 31"/>
                <a:gd name="T19" fmla="*/ 73 h 73"/>
                <a:gd name="T20" fmla="*/ 31 w 31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73">
                  <a:moveTo>
                    <a:pt x="31" y="0"/>
                  </a:moveTo>
                  <a:lnTo>
                    <a:pt x="23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0" y="17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15" y="73"/>
                  </a:lnTo>
                  <a:lnTo>
                    <a:pt x="23" y="73"/>
                  </a:lnTo>
                  <a:lnTo>
                    <a:pt x="31" y="7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4" name="Freeform 234"/>
            <p:cNvSpPr>
              <a:spLocks/>
            </p:cNvSpPr>
            <p:nvPr/>
          </p:nvSpPr>
          <p:spPr bwMode="auto">
            <a:xfrm flipH="1">
              <a:off x="5604" y="1275"/>
              <a:ext cx="23" cy="34"/>
            </a:xfrm>
            <a:custGeom>
              <a:avLst/>
              <a:gdLst>
                <a:gd name="T0" fmla="*/ 0 w 23"/>
                <a:gd name="T1" fmla="*/ 34 h 34"/>
                <a:gd name="T2" fmla="*/ 8 w 23"/>
                <a:gd name="T3" fmla="*/ 34 h 34"/>
                <a:gd name="T4" fmla="*/ 15 w 23"/>
                <a:gd name="T5" fmla="*/ 34 h 34"/>
                <a:gd name="T6" fmla="*/ 23 w 23"/>
                <a:gd name="T7" fmla="*/ 0 h 34"/>
                <a:gd name="T8" fmla="*/ 15 w 23"/>
                <a:gd name="T9" fmla="*/ 8 h 34"/>
                <a:gd name="T10" fmla="*/ 8 w 23"/>
                <a:gd name="T11" fmla="*/ 8 h 34"/>
                <a:gd name="T12" fmla="*/ 8 w 23"/>
                <a:gd name="T13" fmla="*/ 17 h 34"/>
                <a:gd name="T14" fmla="*/ 0 w 23"/>
                <a:gd name="T15" fmla="*/ 27 h 34"/>
                <a:gd name="T16" fmla="*/ 0 w 23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lnTo>
                    <a:pt x="8" y="34"/>
                  </a:lnTo>
                  <a:lnTo>
                    <a:pt x="15" y="34"/>
                  </a:lnTo>
                  <a:lnTo>
                    <a:pt x="23" y="0"/>
                  </a:lnTo>
                  <a:lnTo>
                    <a:pt x="15" y="8"/>
                  </a:lnTo>
                  <a:lnTo>
                    <a:pt x="8" y="8"/>
                  </a:lnTo>
                  <a:lnTo>
                    <a:pt x="8" y="17"/>
                  </a:lnTo>
                  <a:lnTo>
                    <a:pt x="0" y="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5" name="Freeform 235"/>
            <p:cNvSpPr>
              <a:spLocks/>
            </p:cNvSpPr>
            <p:nvPr/>
          </p:nvSpPr>
          <p:spPr bwMode="auto">
            <a:xfrm flipH="1">
              <a:off x="5304" y="1229"/>
              <a:ext cx="244" cy="134"/>
            </a:xfrm>
            <a:custGeom>
              <a:avLst/>
              <a:gdLst>
                <a:gd name="T0" fmla="*/ 0 w 244"/>
                <a:gd name="T1" fmla="*/ 134 h 134"/>
                <a:gd name="T2" fmla="*/ 244 w 244"/>
                <a:gd name="T3" fmla="*/ 134 h 134"/>
                <a:gd name="T4" fmla="*/ 244 w 244"/>
                <a:gd name="T5" fmla="*/ 63 h 134"/>
                <a:gd name="T6" fmla="*/ 203 w 244"/>
                <a:gd name="T7" fmla="*/ 27 h 134"/>
                <a:gd name="T8" fmla="*/ 117 w 244"/>
                <a:gd name="T9" fmla="*/ 0 h 134"/>
                <a:gd name="T10" fmla="*/ 46 w 244"/>
                <a:gd name="T11" fmla="*/ 17 h 134"/>
                <a:gd name="T12" fmla="*/ 0 w 244"/>
                <a:gd name="T13" fmla="*/ 71 h 134"/>
                <a:gd name="T14" fmla="*/ 0 w 244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34">
                  <a:moveTo>
                    <a:pt x="0" y="134"/>
                  </a:moveTo>
                  <a:lnTo>
                    <a:pt x="244" y="134"/>
                  </a:lnTo>
                  <a:lnTo>
                    <a:pt x="244" y="63"/>
                  </a:lnTo>
                  <a:lnTo>
                    <a:pt x="203" y="27"/>
                  </a:lnTo>
                  <a:lnTo>
                    <a:pt x="117" y="0"/>
                  </a:lnTo>
                  <a:lnTo>
                    <a:pt x="46" y="17"/>
                  </a:lnTo>
                  <a:lnTo>
                    <a:pt x="0" y="7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CECEC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6" name="Freeform 236"/>
            <p:cNvSpPr>
              <a:spLocks/>
            </p:cNvSpPr>
            <p:nvPr/>
          </p:nvSpPr>
          <p:spPr bwMode="auto">
            <a:xfrm flipH="1">
              <a:off x="5414" y="873"/>
              <a:ext cx="228" cy="402"/>
            </a:xfrm>
            <a:custGeom>
              <a:avLst/>
              <a:gdLst>
                <a:gd name="T0" fmla="*/ 86 w 228"/>
                <a:gd name="T1" fmla="*/ 0 h 402"/>
                <a:gd name="T2" fmla="*/ 53 w 228"/>
                <a:gd name="T3" fmla="*/ 10 h 402"/>
                <a:gd name="T4" fmla="*/ 46 w 228"/>
                <a:gd name="T5" fmla="*/ 25 h 402"/>
                <a:gd name="T6" fmla="*/ 38 w 228"/>
                <a:gd name="T7" fmla="*/ 58 h 402"/>
                <a:gd name="T8" fmla="*/ 7 w 228"/>
                <a:gd name="T9" fmla="*/ 217 h 402"/>
                <a:gd name="T10" fmla="*/ 0 w 228"/>
                <a:gd name="T11" fmla="*/ 267 h 402"/>
                <a:gd name="T12" fmla="*/ 0 w 228"/>
                <a:gd name="T13" fmla="*/ 283 h 402"/>
                <a:gd name="T14" fmla="*/ 7 w 228"/>
                <a:gd name="T15" fmla="*/ 402 h 402"/>
                <a:gd name="T16" fmla="*/ 111 w 228"/>
                <a:gd name="T17" fmla="*/ 402 h 402"/>
                <a:gd name="T18" fmla="*/ 122 w 228"/>
                <a:gd name="T19" fmla="*/ 386 h 402"/>
                <a:gd name="T20" fmla="*/ 138 w 228"/>
                <a:gd name="T21" fmla="*/ 369 h 402"/>
                <a:gd name="T22" fmla="*/ 155 w 228"/>
                <a:gd name="T23" fmla="*/ 356 h 402"/>
                <a:gd name="T24" fmla="*/ 184 w 228"/>
                <a:gd name="T25" fmla="*/ 344 h 402"/>
                <a:gd name="T26" fmla="*/ 207 w 228"/>
                <a:gd name="T27" fmla="*/ 342 h 402"/>
                <a:gd name="T28" fmla="*/ 228 w 228"/>
                <a:gd name="T29" fmla="*/ 340 h 402"/>
                <a:gd name="T30" fmla="*/ 228 w 228"/>
                <a:gd name="T31" fmla="*/ 0 h 402"/>
                <a:gd name="T32" fmla="*/ 94 w 228"/>
                <a:gd name="T33" fmla="*/ 0 h 402"/>
                <a:gd name="T34" fmla="*/ 86 w 22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402">
                  <a:moveTo>
                    <a:pt x="86" y="0"/>
                  </a:moveTo>
                  <a:lnTo>
                    <a:pt x="53" y="10"/>
                  </a:lnTo>
                  <a:lnTo>
                    <a:pt x="46" y="25"/>
                  </a:lnTo>
                  <a:lnTo>
                    <a:pt x="38" y="58"/>
                  </a:lnTo>
                  <a:lnTo>
                    <a:pt x="7" y="217"/>
                  </a:lnTo>
                  <a:lnTo>
                    <a:pt x="0" y="267"/>
                  </a:lnTo>
                  <a:lnTo>
                    <a:pt x="0" y="283"/>
                  </a:lnTo>
                  <a:lnTo>
                    <a:pt x="7" y="402"/>
                  </a:lnTo>
                  <a:lnTo>
                    <a:pt x="111" y="402"/>
                  </a:lnTo>
                  <a:lnTo>
                    <a:pt x="122" y="386"/>
                  </a:lnTo>
                  <a:lnTo>
                    <a:pt x="138" y="369"/>
                  </a:lnTo>
                  <a:lnTo>
                    <a:pt x="155" y="356"/>
                  </a:lnTo>
                  <a:lnTo>
                    <a:pt x="184" y="344"/>
                  </a:lnTo>
                  <a:lnTo>
                    <a:pt x="207" y="342"/>
                  </a:lnTo>
                  <a:lnTo>
                    <a:pt x="228" y="340"/>
                  </a:lnTo>
                  <a:lnTo>
                    <a:pt x="228" y="0"/>
                  </a:lnTo>
                  <a:lnTo>
                    <a:pt x="94" y="0"/>
                  </a:lnTo>
                  <a:lnTo>
                    <a:pt x="86" y="0"/>
                  </a:lnTo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7" name="Freeform 237"/>
            <p:cNvSpPr>
              <a:spLocks/>
            </p:cNvSpPr>
            <p:nvPr/>
          </p:nvSpPr>
          <p:spPr bwMode="auto">
            <a:xfrm flipH="1">
              <a:off x="5424" y="1060"/>
              <a:ext cx="53" cy="15"/>
            </a:xfrm>
            <a:custGeom>
              <a:avLst/>
              <a:gdLst>
                <a:gd name="T0" fmla="*/ 0 w 53"/>
                <a:gd name="T1" fmla="*/ 0 h 15"/>
                <a:gd name="T2" fmla="*/ 38 w 53"/>
                <a:gd name="T3" fmla="*/ 0 h 15"/>
                <a:gd name="T4" fmla="*/ 53 w 53"/>
                <a:gd name="T5" fmla="*/ 0 h 15"/>
                <a:gd name="T6" fmla="*/ 53 w 53"/>
                <a:gd name="T7" fmla="*/ 15 h 15"/>
                <a:gd name="T8" fmla="*/ 15 w 53"/>
                <a:gd name="T9" fmla="*/ 15 h 15"/>
                <a:gd name="T10" fmla="*/ 7 w 53"/>
                <a:gd name="T11" fmla="*/ 15 h 15"/>
                <a:gd name="T12" fmla="*/ 15 w 53"/>
                <a:gd name="T13" fmla="*/ 15 h 15"/>
                <a:gd name="T14" fmla="*/ 7 w 53"/>
                <a:gd name="T15" fmla="*/ 15 h 15"/>
                <a:gd name="T16" fmla="*/ 0 w 5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">
                  <a:moveTo>
                    <a:pt x="0" y="0"/>
                  </a:moveTo>
                  <a:lnTo>
                    <a:pt x="38" y="0"/>
                  </a:lnTo>
                  <a:lnTo>
                    <a:pt x="53" y="0"/>
                  </a:lnTo>
                  <a:lnTo>
                    <a:pt x="53" y="15"/>
                  </a:lnTo>
                  <a:lnTo>
                    <a:pt x="15" y="15"/>
                  </a:lnTo>
                  <a:lnTo>
                    <a:pt x="7" y="15"/>
                  </a:lnTo>
                  <a:lnTo>
                    <a:pt x="15" y="15"/>
                  </a:lnTo>
                  <a:lnTo>
                    <a:pt x="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8" name="Freeform 238"/>
            <p:cNvSpPr>
              <a:spLocks/>
            </p:cNvSpPr>
            <p:nvPr/>
          </p:nvSpPr>
          <p:spPr bwMode="auto">
            <a:xfrm flipH="1">
              <a:off x="5424" y="883"/>
              <a:ext cx="195" cy="169"/>
            </a:xfrm>
            <a:custGeom>
              <a:avLst/>
              <a:gdLst>
                <a:gd name="T0" fmla="*/ 94 w 195"/>
                <a:gd name="T1" fmla="*/ 0 h 169"/>
                <a:gd name="T2" fmla="*/ 55 w 195"/>
                <a:gd name="T3" fmla="*/ 8 h 169"/>
                <a:gd name="T4" fmla="*/ 38 w 195"/>
                <a:gd name="T5" fmla="*/ 13 h 169"/>
                <a:gd name="T6" fmla="*/ 30 w 195"/>
                <a:gd name="T7" fmla="*/ 40 h 169"/>
                <a:gd name="T8" fmla="*/ 0 w 195"/>
                <a:gd name="T9" fmla="*/ 169 h 169"/>
                <a:gd name="T10" fmla="*/ 195 w 195"/>
                <a:gd name="T11" fmla="*/ 169 h 169"/>
                <a:gd name="T12" fmla="*/ 195 w 195"/>
                <a:gd name="T13" fmla="*/ 0 h 169"/>
                <a:gd name="T14" fmla="*/ 94 w 195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169">
                  <a:moveTo>
                    <a:pt x="94" y="0"/>
                  </a:moveTo>
                  <a:lnTo>
                    <a:pt x="55" y="8"/>
                  </a:lnTo>
                  <a:lnTo>
                    <a:pt x="38" y="13"/>
                  </a:lnTo>
                  <a:lnTo>
                    <a:pt x="30" y="40"/>
                  </a:lnTo>
                  <a:lnTo>
                    <a:pt x="0" y="169"/>
                  </a:lnTo>
                  <a:lnTo>
                    <a:pt x="195" y="169"/>
                  </a:lnTo>
                  <a:lnTo>
                    <a:pt x="19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39" name="Freeform 239"/>
            <p:cNvSpPr>
              <a:spLocks/>
            </p:cNvSpPr>
            <p:nvPr/>
          </p:nvSpPr>
          <p:spPr bwMode="auto">
            <a:xfrm flipH="1">
              <a:off x="5424" y="891"/>
              <a:ext cx="186" cy="144"/>
            </a:xfrm>
            <a:custGeom>
              <a:avLst/>
              <a:gdLst>
                <a:gd name="T0" fmla="*/ 77 w 186"/>
                <a:gd name="T1" fmla="*/ 0 h 144"/>
                <a:gd name="T2" fmla="*/ 54 w 186"/>
                <a:gd name="T3" fmla="*/ 5 h 144"/>
                <a:gd name="T4" fmla="*/ 33 w 186"/>
                <a:gd name="T5" fmla="*/ 11 h 144"/>
                <a:gd name="T6" fmla="*/ 0 w 186"/>
                <a:gd name="T7" fmla="*/ 144 h 144"/>
                <a:gd name="T8" fmla="*/ 186 w 186"/>
                <a:gd name="T9" fmla="*/ 144 h 144"/>
                <a:gd name="T10" fmla="*/ 186 w 186"/>
                <a:gd name="T11" fmla="*/ 0 h 144"/>
                <a:gd name="T12" fmla="*/ 77 w 186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44">
                  <a:moveTo>
                    <a:pt x="77" y="0"/>
                  </a:moveTo>
                  <a:lnTo>
                    <a:pt x="54" y="5"/>
                  </a:lnTo>
                  <a:lnTo>
                    <a:pt x="33" y="11"/>
                  </a:lnTo>
                  <a:lnTo>
                    <a:pt x="0" y="144"/>
                  </a:lnTo>
                  <a:lnTo>
                    <a:pt x="186" y="144"/>
                  </a:lnTo>
                  <a:lnTo>
                    <a:pt x="18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91919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0" name="Rectangle 240"/>
            <p:cNvSpPr>
              <a:spLocks noChangeArrowheads="1"/>
            </p:cNvSpPr>
            <p:nvPr/>
          </p:nvSpPr>
          <p:spPr bwMode="auto">
            <a:xfrm flipH="1">
              <a:off x="5569" y="1348"/>
              <a:ext cx="58" cy="27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1" name="Freeform 241"/>
            <p:cNvSpPr>
              <a:spLocks/>
            </p:cNvSpPr>
            <p:nvPr/>
          </p:nvSpPr>
          <p:spPr bwMode="auto">
            <a:xfrm flipH="1">
              <a:off x="5650" y="1317"/>
              <a:ext cx="25" cy="56"/>
            </a:xfrm>
            <a:custGeom>
              <a:avLst/>
              <a:gdLst>
                <a:gd name="T0" fmla="*/ 0 w 25"/>
                <a:gd name="T1" fmla="*/ 56 h 56"/>
                <a:gd name="T2" fmla="*/ 15 w 25"/>
                <a:gd name="T3" fmla="*/ 56 h 56"/>
                <a:gd name="T4" fmla="*/ 25 w 25"/>
                <a:gd name="T5" fmla="*/ 48 h 56"/>
                <a:gd name="T6" fmla="*/ 25 w 25"/>
                <a:gd name="T7" fmla="*/ 8 h 56"/>
                <a:gd name="T8" fmla="*/ 15 w 25"/>
                <a:gd name="T9" fmla="*/ 0 h 56"/>
                <a:gd name="T10" fmla="*/ 0 w 25"/>
                <a:gd name="T11" fmla="*/ 0 h 56"/>
                <a:gd name="T12" fmla="*/ 0 w 25"/>
                <a:gd name="T13" fmla="*/ 8 h 56"/>
                <a:gd name="T14" fmla="*/ 0 w 25"/>
                <a:gd name="T15" fmla="*/ 48 h 56"/>
                <a:gd name="T16" fmla="*/ 0 w 2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0" y="56"/>
                  </a:moveTo>
                  <a:lnTo>
                    <a:pt x="15" y="56"/>
                  </a:lnTo>
                  <a:lnTo>
                    <a:pt x="25" y="48"/>
                  </a:lnTo>
                  <a:lnTo>
                    <a:pt x="25" y="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2" name="Freeform 242"/>
            <p:cNvSpPr>
              <a:spLocks/>
            </p:cNvSpPr>
            <p:nvPr/>
          </p:nvSpPr>
          <p:spPr bwMode="auto">
            <a:xfrm flipH="1">
              <a:off x="5633" y="1269"/>
              <a:ext cx="34" cy="40"/>
            </a:xfrm>
            <a:custGeom>
              <a:avLst/>
              <a:gdLst>
                <a:gd name="T0" fmla="*/ 17 w 34"/>
                <a:gd name="T1" fmla="*/ 0 h 40"/>
                <a:gd name="T2" fmla="*/ 0 w 34"/>
                <a:gd name="T3" fmla="*/ 0 h 40"/>
                <a:gd name="T4" fmla="*/ 0 w 34"/>
                <a:gd name="T5" fmla="*/ 40 h 40"/>
                <a:gd name="T6" fmla="*/ 17 w 34"/>
                <a:gd name="T7" fmla="*/ 40 h 40"/>
                <a:gd name="T8" fmla="*/ 17 w 34"/>
                <a:gd name="T9" fmla="*/ 15 h 40"/>
                <a:gd name="T10" fmla="*/ 25 w 34"/>
                <a:gd name="T11" fmla="*/ 8 h 40"/>
                <a:gd name="T12" fmla="*/ 34 w 34"/>
                <a:gd name="T13" fmla="*/ 0 h 40"/>
                <a:gd name="T14" fmla="*/ 17 w 34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0">
                  <a:moveTo>
                    <a:pt x="17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7" y="40"/>
                  </a:lnTo>
                  <a:lnTo>
                    <a:pt x="17" y="15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3" name="Freeform 243"/>
            <p:cNvSpPr>
              <a:spLocks/>
            </p:cNvSpPr>
            <p:nvPr/>
          </p:nvSpPr>
          <p:spPr bwMode="auto">
            <a:xfrm flipH="1">
              <a:off x="5581" y="1302"/>
              <a:ext cx="23" cy="15"/>
            </a:xfrm>
            <a:custGeom>
              <a:avLst/>
              <a:gdLst>
                <a:gd name="T0" fmla="*/ 8 w 23"/>
                <a:gd name="T1" fmla="*/ 0 h 15"/>
                <a:gd name="T2" fmla="*/ 6 w 23"/>
                <a:gd name="T3" fmla="*/ 2 h 15"/>
                <a:gd name="T4" fmla="*/ 4 w 23"/>
                <a:gd name="T5" fmla="*/ 4 h 15"/>
                <a:gd name="T6" fmla="*/ 2 w 23"/>
                <a:gd name="T7" fmla="*/ 5 h 15"/>
                <a:gd name="T8" fmla="*/ 0 w 23"/>
                <a:gd name="T9" fmla="*/ 7 h 15"/>
                <a:gd name="T10" fmla="*/ 2 w 23"/>
                <a:gd name="T11" fmla="*/ 11 h 15"/>
                <a:gd name="T12" fmla="*/ 4 w 23"/>
                <a:gd name="T13" fmla="*/ 13 h 15"/>
                <a:gd name="T14" fmla="*/ 6 w 23"/>
                <a:gd name="T15" fmla="*/ 15 h 15"/>
                <a:gd name="T16" fmla="*/ 8 w 23"/>
                <a:gd name="T17" fmla="*/ 15 h 15"/>
                <a:gd name="T18" fmla="*/ 15 w 23"/>
                <a:gd name="T19" fmla="*/ 15 h 15"/>
                <a:gd name="T20" fmla="*/ 17 w 23"/>
                <a:gd name="T21" fmla="*/ 15 h 15"/>
                <a:gd name="T22" fmla="*/ 21 w 23"/>
                <a:gd name="T23" fmla="*/ 13 h 15"/>
                <a:gd name="T24" fmla="*/ 21 w 23"/>
                <a:gd name="T25" fmla="*/ 11 h 15"/>
                <a:gd name="T26" fmla="*/ 23 w 23"/>
                <a:gd name="T27" fmla="*/ 7 h 15"/>
                <a:gd name="T28" fmla="*/ 21 w 23"/>
                <a:gd name="T29" fmla="*/ 5 h 15"/>
                <a:gd name="T30" fmla="*/ 21 w 23"/>
                <a:gd name="T31" fmla="*/ 4 h 15"/>
                <a:gd name="T32" fmla="*/ 17 w 23"/>
                <a:gd name="T33" fmla="*/ 2 h 15"/>
                <a:gd name="T34" fmla="*/ 15 w 23"/>
                <a:gd name="T35" fmla="*/ 0 h 15"/>
                <a:gd name="T36" fmla="*/ 8 w 2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5">
                  <a:moveTo>
                    <a:pt x="8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4" name="Freeform 244"/>
            <p:cNvSpPr>
              <a:spLocks/>
            </p:cNvSpPr>
            <p:nvPr/>
          </p:nvSpPr>
          <p:spPr bwMode="auto">
            <a:xfrm flipH="1">
              <a:off x="5619" y="1290"/>
              <a:ext cx="48" cy="100"/>
            </a:xfrm>
            <a:custGeom>
              <a:avLst/>
              <a:gdLst>
                <a:gd name="T0" fmla="*/ 40 w 48"/>
                <a:gd name="T1" fmla="*/ 10 h 100"/>
                <a:gd name="T2" fmla="*/ 32 w 48"/>
                <a:gd name="T3" fmla="*/ 0 h 100"/>
                <a:gd name="T4" fmla="*/ 9 w 48"/>
                <a:gd name="T5" fmla="*/ 0 h 100"/>
                <a:gd name="T6" fmla="*/ 0 w 48"/>
                <a:gd name="T7" fmla="*/ 10 h 100"/>
                <a:gd name="T8" fmla="*/ 0 w 48"/>
                <a:gd name="T9" fmla="*/ 17 h 100"/>
                <a:gd name="T10" fmla="*/ 0 w 48"/>
                <a:gd name="T11" fmla="*/ 35 h 100"/>
                <a:gd name="T12" fmla="*/ 0 w 48"/>
                <a:gd name="T13" fmla="*/ 75 h 100"/>
                <a:gd name="T14" fmla="*/ 9 w 48"/>
                <a:gd name="T15" fmla="*/ 75 h 100"/>
                <a:gd name="T16" fmla="*/ 9 w 48"/>
                <a:gd name="T17" fmla="*/ 92 h 100"/>
                <a:gd name="T18" fmla="*/ 17 w 48"/>
                <a:gd name="T19" fmla="*/ 92 h 100"/>
                <a:gd name="T20" fmla="*/ 48 w 48"/>
                <a:gd name="T21" fmla="*/ 100 h 100"/>
                <a:gd name="T22" fmla="*/ 48 w 48"/>
                <a:gd name="T23" fmla="*/ 75 h 100"/>
                <a:gd name="T24" fmla="*/ 40 w 48"/>
                <a:gd name="T25" fmla="*/ 1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00">
                  <a:moveTo>
                    <a:pt x="40" y="10"/>
                  </a:moveTo>
                  <a:lnTo>
                    <a:pt x="32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0" y="75"/>
                  </a:lnTo>
                  <a:lnTo>
                    <a:pt x="9" y="75"/>
                  </a:lnTo>
                  <a:lnTo>
                    <a:pt x="9" y="92"/>
                  </a:lnTo>
                  <a:lnTo>
                    <a:pt x="17" y="92"/>
                  </a:lnTo>
                  <a:lnTo>
                    <a:pt x="48" y="100"/>
                  </a:lnTo>
                  <a:lnTo>
                    <a:pt x="48" y="75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5" name="Line 245"/>
            <p:cNvSpPr>
              <a:spLocks noChangeShapeType="1"/>
            </p:cNvSpPr>
            <p:nvPr/>
          </p:nvSpPr>
          <p:spPr bwMode="auto">
            <a:xfrm flipH="1">
              <a:off x="5414" y="1085"/>
              <a:ext cx="219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6" name="Line 246"/>
            <p:cNvSpPr>
              <a:spLocks noChangeShapeType="1"/>
            </p:cNvSpPr>
            <p:nvPr/>
          </p:nvSpPr>
          <p:spPr bwMode="auto">
            <a:xfrm flipH="1">
              <a:off x="5414" y="1085"/>
              <a:ext cx="219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7" name="Rectangle 247"/>
            <p:cNvSpPr>
              <a:spLocks noChangeArrowheads="1"/>
            </p:cNvSpPr>
            <p:nvPr/>
          </p:nvSpPr>
          <p:spPr bwMode="auto">
            <a:xfrm flipH="1">
              <a:off x="5669" y="1100"/>
              <a:ext cx="6" cy="4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8" name="Freeform 248"/>
            <p:cNvSpPr>
              <a:spLocks/>
            </p:cNvSpPr>
            <p:nvPr/>
          </p:nvSpPr>
          <p:spPr bwMode="auto">
            <a:xfrm flipH="1">
              <a:off x="5667" y="1060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0 h 32"/>
                <a:gd name="T6" fmla="*/ 0 w 8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49" name="Freeform 249"/>
            <p:cNvSpPr>
              <a:spLocks/>
            </p:cNvSpPr>
            <p:nvPr/>
          </p:nvSpPr>
          <p:spPr bwMode="auto">
            <a:xfrm flipH="1">
              <a:off x="5439" y="1115"/>
              <a:ext cx="194" cy="41"/>
            </a:xfrm>
            <a:custGeom>
              <a:avLst/>
              <a:gdLst>
                <a:gd name="T0" fmla="*/ 8 w 194"/>
                <a:gd name="T1" fmla="*/ 0 h 41"/>
                <a:gd name="T2" fmla="*/ 6 w 194"/>
                <a:gd name="T3" fmla="*/ 0 h 41"/>
                <a:gd name="T4" fmla="*/ 2 w 194"/>
                <a:gd name="T5" fmla="*/ 2 h 41"/>
                <a:gd name="T6" fmla="*/ 0 w 194"/>
                <a:gd name="T7" fmla="*/ 6 h 41"/>
                <a:gd name="T8" fmla="*/ 0 w 194"/>
                <a:gd name="T9" fmla="*/ 8 h 41"/>
                <a:gd name="T10" fmla="*/ 0 w 194"/>
                <a:gd name="T11" fmla="*/ 33 h 41"/>
                <a:gd name="T12" fmla="*/ 0 w 194"/>
                <a:gd name="T13" fmla="*/ 37 h 41"/>
                <a:gd name="T14" fmla="*/ 2 w 194"/>
                <a:gd name="T15" fmla="*/ 39 h 41"/>
                <a:gd name="T16" fmla="*/ 6 w 194"/>
                <a:gd name="T17" fmla="*/ 41 h 41"/>
                <a:gd name="T18" fmla="*/ 8 w 194"/>
                <a:gd name="T19" fmla="*/ 41 h 41"/>
                <a:gd name="T20" fmla="*/ 185 w 194"/>
                <a:gd name="T21" fmla="*/ 41 h 41"/>
                <a:gd name="T22" fmla="*/ 188 w 194"/>
                <a:gd name="T23" fmla="*/ 41 h 41"/>
                <a:gd name="T24" fmla="*/ 190 w 194"/>
                <a:gd name="T25" fmla="*/ 39 h 41"/>
                <a:gd name="T26" fmla="*/ 192 w 194"/>
                <a:gd name="T27" fmla="*/ 37 h 41"/>
                <a:gd name="T28" fmla="*/ 194 w 194"/>
                <a:gd name="T29" fmla="*/ 33 h 41"/>
                <a:gd name="T30" fmla="*/ 194 w 194"/>
                <a:gd name="T31" fmla="*/ 8 h 41"/>
                <a:gd name="T32" fmla="*/ 192 w 194"/>
                <a:gd name="T33" fmla="*/ 6 h 41"/>
                <a:gd name="T34" fmla="*/ 190 w 194"/>
                <a:gd name="T35" fmla="*/ 2 h 41"/>
                <a:gd name="T36" fmla="*/ 188 w 194"/>
                <a:gd name="T37" fmla="*/ 0 h 41"/>
                <a:gd name="T38" fmla="*/ 185 w 194"/>
                <a:gd name="T39" fmla="*/ 0 h 41"/>
                <a:gd name="T40" fmla="*/ 8 w 194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41">
                  <a:moveTo>
                    <a:pt x="8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41"/>
                  </a:lnTo>
                  <a:lnTo>
                    <a:pt x="8" y="41"/>
                  </a:lnTo>
                  <a:lnTo>
                    <a:pt x="185" y="41"/>
                  </a:lnTo>
                  <a:lnTo>
                    <a:pt x="188" y="41"/>
                  </a:lnTo>
                  <a:lnTo>
                    <a:pt x="190" y="39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4" y="8"/>
                  </a:lnTo>
                  <a:lnTo>
                    <a:pt x="192" y="6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B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0" name="Freeform 250"/>
            <p:cNvSpPr>
              <a:spLocks/>
            </p:cNvSpPr>
            <p:nvPr/>
          </p:nvSpPr>
          <p:spPr bwMode="auto">
            <a:xfrm flipH="1">
              <a:off x="5556" y="987"/>
              <a:ext cx="40" cy="119"/>
            </a:xfrm>
            <a:custGeom>
              <a:avLst/>
              <a:gdLst>
                <a:gd name="T0" fmla="*/ 32 w 40"/>
                <a:gd name="T1" fmla="*/ 0 h 119"/>
                <a:gd name="T2" fmla="*/ 40 w 40"/>
                <a:gd name="T3" fmla="*/ 7 h 119"/>
                <a:gd name="T4" fmla="*/ 40 w 40"/>
                <a:gd name="T5" fmla="*/ 111 h 119"/>
                <a:gd name="T6" fmla="*/ 32 w 40"/>
                <a:gd name="T7" fmla="*/ 119 h 119"/>
                <a:gd name="T8" fmla="*/ 19 w 40"/>
                <a:gd name="T9" fmla="*/ 119 h 119"/>
                <a:gd name="T10" fmla="*/ 7 w 40"/>
                <a:gd name="T11" fmla="*/ 111 h 119"/>
                <a:gd name="T12" fmla="*/ 0 w 40"/>
                <a:gd name="T13" fmla="*/ 7 h 119"/>
                <a:gd name="T14" fmla="*/ 0 w 40"/>
                <a:gd name="T15" fmla="*/ 0 h 119"/>
                <a:gd name="T16" fmla="*/ 32 w 4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9">
                  <a:moveTo>
                    <a:pt x="32" y="0"/>
                  </a:moveTo>
                  <a:lnTo>
                    <a:pt x="40" y="7"/>
                  </a:lnTo>
                  <a:lnTo>
                    <a:pt x="40" y="111"/>
                  </a:lnTo>
                  <a:lnTo>
                    <a:pt x="32" y="119"/>
                  </a:lnTo>
                  <a:lnTo>
                    <a:pt x="19" y="119"/>
                  </a:lnTo>
                  <a:lnTo>
                    <a:pt x="7" y="1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1" name="Freeform 251"/>
            <p:cNvSpPr>
              <a:spLocks/>
            </p:cNvSpPr>
            <p:nvPr/>
          </p:nvSpPr>
          <p:spPr bwMode="auto">
            <a:xfrm flipH="1">
              <a:off x="5556" y="994"/>
              <a:ext cx="33" cy="106"/>
            </a:xfrm>
            <a:custGeom>
              <a:avLst/>
              <a:gdLst>
                <a:gd name="T0" fmla="*/ 0 w 33"/>
                <a:gd name="T1" fmla="*/ 0 h 106"/>
                <a:gd name="T2" fmla="*/ 0 w 33"/>
                <a:gd name="T3" fmla="*/ 106 h 106"/>
                <a:gd name="T4" fmla="*/ 18 w 33"/>
                <a:gd name="T5" fmla="*/ 106 h 106"/>
                <a:gd name="T6" fmla="*/ 33 w 33"/>
                <a:gd name="T7" fmla="*/ 0 h 106"/>
                <a:gd name="T8" fmla="*/ 0 w 33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6">
                  <a:moveTo>
                    <a:pt x="0" y="0"/>
                  </a:moveTo>
                  <a:lnTo>
                    <a:pt x="0" y="106"/>
                  </a:lnTo>
                  <a:lnTo>
                    <a:pt x="18" y="106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2" name="Freeform 252"/>
            <p:cNvSpPr>
              <a:spLocks/>
            </p:cNvSpPr>
            <p:nvPr/>
          </p:nvSpPr>
          <p:spPr bwMode="auto">
            <a:xfrm flipH="1">
              <a:off x="5581" y="1027"/>
              <a:ext cx="31" cy="40"/>
            </a:xfrm>
            <a:custGeom>
              <a:avLst/>
              <a:gdLst>
                <a:gd name="T0" fmla="*/ 31 w 31"/>
                <a:gd name="T1" fmla="*/ 15 h 40"/>
                <a:gd name="T2" fmla="*/ 31 w 31"/>
                <a:gd name="T3" fmla="*/ 0 h 40"/>
                <a:gd name="T4" fmla="*/ 23 w 31"/>
                <a:gd name="T5" fmla="*/ 0 h 40"/>
                <a:gd name="T6" fmla="*/ 16 w 31"/>
                <a:gd name="T7" fmla="*/ 8 h 40"/>
                <a:gd name="T8" fmla="*/ 0 w 31"/>
                <a:gd name="T9" fmla="*/ 25 h 40"/>
                <a:gd name="T10" fmla="*/ 0 w 31"/>
                <a:gd name="T11" fmla="*/ 40 h 40"/>
                <a:gd name="T12" fmla="*/ 0 w 31"/>
                <a:gd name="T13" fmla="*/ 33 h 40"/>
                <a:gd name="T14" fmla="*/ 23 w 31"/>
                <a:gd name="T15" fmla="*/ 8 h 40"/>
                <a:gd name="T16" fmla="*/ 31 w 31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31" y="15"/>
                  </a:moveTo>
                  <a:lnTo>
                    <a:pt x="31" y="0"/>
                  </a:lnTo>
                  <a:lnTo>
                    <a:pt x="23" y="0"/>
                  </a:lnTo>
                  <a:lnTo>
                    <a:pt x="16" y="8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3" y="8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3" name="Freeform 253"/>
            <p:cNvSpPr>
              <a:spLocks/>
            </p:cNvSpPr>
            <p:nvPr/>
          </p:nvSpPr>
          <p:spPr bwMode="auto">
            <a:xfrm flipH="1">
              <a:off x="5299" y="1229"/>
              <a:ext cx="247" cy="138"/>
            </a:xfrm>
            <a:custGeom>
              <a:avLst/>
              <a:gdLst>
                <a:gd name="T0" fmla="*/ 247 w 247"/>
                <a:gd name="T1" fmla="*/ 138 h 138"/>
                <a:gd name="T2" fmla="*/ 245 w 247"/>
                <a:gd name="T3" fmla="*/ 123 h 138"/>
                <a:gd name="T4" fmla="*/ 242 w 247"/>
                <a:gd name="T5" fmla="*/ 98 h 138"/>
                <a:gd name="T6" fmla="*/ 236 w 247"/>
                <a:gd name="T7" fmla="*/ 80 h 138"/>
                <a:gd name="T8" fmla="*/ 224 w 247"/>
                <a:gd name="T9" fmla="*/ 59 h 138"/>
                <a:gd name="T10" fmla="*/ 203 w 247"/>
                <a:gd name="T11" fmla="*/ 30 h 138"/>
                <a:gd name="T12" fmla="*/ 184 w 247"/>
                <a:gd name="T13" fmla="*/ 17 h 138"/>
                <a:gd name="T14" fmla="*/ 171 w 247"/>
                <a:gd name="T15" fmla="*/ 9 h 138"/>
                <a:gd name="T16" fmla="*/ 147 w 247"/>
                <a:gd name="T17" fmla="*/ 2 h 138"/>
                <a:gd name="T18" fmla="*/ 134 w 247"/>
                <a:gd name="T19" fmla="*/ 0 h 138"/>
                <a:gd name="T20" fmla="*/ 111 w 247"/>
                <a:gd name="T21" fmla="*/ 0 h 138"/>
                <a:gd name="T22" fmla="*/ 96 w 247"/>
                <a:gd name="T23" fmla="*/ 2 h 138"/>
                <a:gd name="T24" fmla="*/ 74 w 247"/>
                <a:gd name="T25" fmla="*/ 9 h 138"/>
                <a:gd name="T26" fmla="*/ 61 w 247"/>
                <a:gd name="T27" fmla="*/ 17 h 138"/>
                <a:gd name="T28" fmla="*/ 44 w 247"/>
                <a:gd name="T29" fmla="*/ 30 h 138"/>
                <a:gd name="T30" fmla="*/ 21 w 247"/>
                <a:gd name="T31" fmla="*/ 59 h 138"/>
                <a:gd name="T32" fmla="*/ 7 w 247"/>
                <a:gd name="T33" fmla="*/ 84 h 138"/>
                <a:gd name="T34" fmla="*/ 1 w 247"/>
                <a:gd name="T35" fmla="*/ 109 h 138"/>
                <a:gd name="T36" fmla="*/ 0 w 247"/>
                <a:gd name="T37" fmla="*/ 136 h 138"/>
                <a:gd name="T38" fmla="*/ 11 w 247"/>
                <a:gd name="T39" fmla="*/ 123 h 138"/>
                <a:gd name="T40" fmla="*/ 15 w 247"/>
                <a:gd name="T41" fmla="*/ 98 h 138"/>
                <a:gd name="T42" fmla="*/ 13 w 247"/>
                <a:gd name="T43" fmla="*/ 84 h 138"/>
                <a:gd name="T44" fmla="*/ 30 w 247"/>
                <a:gd name="T45" fmla="*/ 67 h 138"/>
                <a:gd name="T46" fmla="*/ 51 w 247"/>
                <a:gd name="T47" fmla="*/ 40 h 138"/>
                <a:gd name="T48" fmla="*/ 71 w 247"/>
                <a:gd name="T49" fmla="*/ 25 h 138"/>
                <a:gd name="T50" fmla="*/ 69 w 247"/>
                <a:gd name="T51" fmla="*/ 27 h 138"/>
                <a:gd name="T52" fmla="*/ 90 w 247"/>
                <a:gd name="T53" fmla="*/ 17 h 138"/>
                <a:gd name="T54" fmla="*/ 99 w 247"/>
                <a:gd name="T55" fmla="*/ 7 h 138"/>
                <a:gd name="T56" fmla="*/ 111 w 247"/>
                <a:gd name="T57" fmla="*/ 11 h 138"/>
                <a:gd name="T58" fmla="*/ 134 w 247"/>
                <a:gd name="T59" fmla="*/ 11 h 138"/>
                <a:gd name="T60" fmla="*/ 146 w 247"/>
                <a:gd name="T61" fmla="*/ 7 h 138"/>
                <a:gd name="T62" fmla="*/ 155 w 247"/>
                <a:gd name="T63" fmla="*/ 17 h 138"/>
                <a:gd name="T64" fmla="*/ 176 w 247"/>
                <a:gd name="T65" fmla="*/ 27 h 138"/>
                <a:gd name="T66" fmla="*/ 174 w 247"/>
                <a:gd name="T67" fmla="*/ 25 h 138"/>
                <a:gd name="T68" fmla="*/ 194 w 247"/>
                <a:gd name="T69" fmla="*/ 40 h 138"/>
                <a:gd name="T70" fmla="*/ 215 w 247"/>
                <a:gd name="T71" fmla="*/ 67 h 138"/>
                <a:gd name="T72" fmla="*/ 226 w 247"/>
                <a:gd name="T73" fmla="*/ 90 h 138"/>
                <a:gd name="T74" fmla="*/ 226 w 247"/>
                <a:gd name="T75" fmla="*/ 84 h 138"/>
                <a:gd name="T76" fmla="*/ 232 w 247"/>
                <a:gd name="T77" fmla="*/ 109 h 138"/>
                <a:gd name="T78" fmla="*/ 234 w 247"/>
                <a:gd name="T7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138">
                  <a:moveTo>
                    <a:pt x="234" y="138"/>
                  </a:moveTo>
                  <a:lnTo>
                    <a:pt x="247" y="138"/>
                  </a:lnTo>
                  <a:lnTo>
                    <a:pt x="247" y="136"/>
                  </a:lnTo>
                  <a:lnTo>
                    <a:pt x="245" y="123"/>
                  </a:lnTo>
                  <a:lnTo>
                    <a:pt x="245" y="109"/>
                  </a:lnTo>
                  <a:lnTo>
                    <a:pt x="242" y="98"/>
                  </a:lnTo>
                  <a:lnTo>
                    <a:pt x="238" y="84"/>
                  </a:lnTo>
                  <a:lnTo>
                    <a:pt x="236" y="80"/>
                  </a:lnTo>
                  <a:lnTo>
                    <a:pt x="230" y="69"/>
                  </a:lnTo>
                  <a:lnTo>
                    <a:pt x="224" y="59"/>
                  </a:lnTo>
                  <a:lnTo>
                    <a:pt x="211" y="38"/>
                  </a:lnTo>
                  <a:lnTo>
                    <a:pt x="203" y="30"/>
                  </a:lnTo>
                  <a:lnTo>
                    <a:pt x="192" y="23"/>
                  </a:lnTo>
                  <a:lnTo>
                    <a:pt x="184" y="17"/>
                  </a:lnTo>
                  <a:lnTo>
                    <a:pt x="182" y="15"/>
                  </a:lnTo>
                  <a:lnTo>
                    <a:pt x="171" y="9"/>
                  </a:lnTo>
                  <a:lnTo>
                    <a:pt x="161" y="5"/>
                  </a:lnTo>
                  <a:lnTo>
                    <a:pt x="147" y="2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111" y="0"/>
                  </a:lnTo>
                  <a:lnTo>
                    <a:pt x="99" y="2"/>
                  </a:lnTo>
                  <a:lnTo>
                    <a:pt x="96" y="2"/>
                  </a:lnTo>
                  <a:lnTo>
                    <a:pt x="86" y="5"/>
                  </a:lnTo>
                  <a:lnTo>
                    <a:pt x="74" y="9"/>
                  </a:lnTo>
                  <a:lnTo>
                    <a:pt x="65" y="15"/>
                  </a:lnTo>
                  <a:lnTo>
                    <a:pt x="61" y="17"/>
                  </a:lnTo>
                  <a:lnTo>
                    <a:pt x="51" y="23"/>
                  </a:lnTo>
                  <a:lnTo>
                    <a:pt x="44" y="30"/>
                  </a:lnTo>
                  <a:lnTo>
                    <a:pt x="34" y="38"/>
                  </a:lnTo>
                  <a:lnTo>
                    <a:pt x="21" y="59"/>
                  </a:lnTo>
                  <a:lnTo>
                    <a:pt x="9" y="80"/>
                  </a:lnTo>
                  <a:lnTo>
                    <a:pt x="7" y="84"/>
                  </a:lnTo>
                  <a:lnTo>
                    <a:pt x="3" y="98"/>
                  </a:lnTo>
                  <a:lnTo>
                    <a:pt x="1" y="109"/>
                  </a:lnTo>
                  <a:lnTo>
                    <a:pt x="0" y="123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11" y="123"/>
                  </a:lnTo>
                  <a:lnTo>
                    <a:pt x="13" y="109"/>
                  </a:lnTo>
                  <a:lnTo>
                    <a:pt x="15" y="98"/>
                  </a:lnTo>
                  <a:lnTo>
                    <a:pt x="21" y="84"/>
                  </a:lnTo>
                  <a:lnTo>
                    <a:pt x="13" y="84"/>
                  </a:lnTo>
                  <a:lnTo>
                    <a:pt x="19" y="90"/>
                  </a:lnTo>
                  <a:lnTo>
                    <a:pt x="30" y="67"/>
                  </a:lnTo>
                  <a:lnTo>
                    <a:pt x="44" y="48"/>
                  </a:lnTo>
                  <a:lnTo>
                    <a:pt x="51" y="40"/>
                  </a:lnTo>
                  <a:lnTo>
                    <a:pt x="61" y="32"/>
                  </a:lnTo>
                  <a:lnTo>
                    <a:pt x="71" y="2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78" y="21"/>
                  </a:lnTo>
                  <a:lnTo>
                    <a:pt x="90" y="17"/>
                  </a:lnTo>
                  <a:lnTo>
                    <a:pt x="101" y="13"/>
                  </a:lnTo>
                  <a:lnTo>
                    <a:pt x="99" y="7"/>
                  </a:lnTo>
                  <a:lnTo>
                    <a:pt x="99" y="13"/>
                  </a:lnTo>
                  <a:lnTo>
                    <a:pt x="111" y="11"/>
                  </a:lnTo>
                  <a:lnTo>
                    <a:pt x="122" y="11"/>
                  </a:lnTo>
                  <a:lnTo>
                    <a:pt x="134" y="11"/>
                  </a:lnTo>
                  <a:lnTo>
                    <a:pt x="146" y="13"/>
                  </a:lnTo>
                  <a:lnTo>
                    <a:pt x="146" y="7"/>
                  </a:lnTo>
                  <a:lnTo>
                    <a:pt x="144" y="13"/>
                  </a:lnTo>
                  <a:lnTo>
                    <a:pt x="155" y="17"/>
                  </a:lnTo>
                  <a:lnTo>
                    <a:pt x="165" y="21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4" y="25"/>
                  </a:lnTo>
                  <a:lnTo>
                    <a:pt x="184" y="32"/>
                  </a:lnTo>
                  <a:lnTo>
                    <a:pt x="194" y="40"/>
                  </a:lnTo>
                  <a:lnTo>
                    <a:pt x="201" y="48"/>
                  </a:lnTo>
                  <a:lnTo>
                    <a:pt x="215" y="67"/>
                  </a:lnTo>
                  <a:lnTo>
                    <a:pt x="222" y="78"/>
                  </a:lnTo>
                  <a:lnTo>
                    <a:pt x="226" y="90"/>
                  </a:lnTo>
                  <a:lnTo>
                    <a:pt x="232" y="84"/>
                  </a:lnTo>
                  <a:lnTo>
                    <a:pt x="226" y="84"/>
                  </a:lnTo>
                  <a:lnTo>
                    <a:pt x="230" y="98"/>
                  </a:lnTo>
                  <a:lnTo>
                    <a:pt x="232" y="109"/>
                  </a:lnTo>
                  <a:lnTo>
                    <a:pt x="234" y="123"/>
                  </a:lnTo>
                  <a:lnTo>
                    <a:pt x="234" y="136"/>
                  </a:lnTo>
                  <a:lnTo>
                    <a:pt x="234" y="1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4" name="Freeform 254"/>
            <p:cNvSpPr>
              <a:spLocks/>
            </p:cNvSpPr>
            <p:nvPr/>
          </p:nvSpPr>
          <p:spPr bwMode="auto">
            <a:xfrm flipH="1">
              <a:off x="5009" y="1236"/>
              <a:ext cx="188" cy="18"/>
            </a:xfrm>
            <a:custGeom>
              <a:avLst/>
              <a:gdLst>
                <a:gd name="T0" fmla="*/ 0 w 188"/>
                <a:gd name="T1" fmla="*/ 0 h 18"/>
                <a:gd name="T2" fmla="*/ 110 w 188"/>
                <a:gd name="T3" fmla="*/ 0 h 18"/>
                <a:gd name="T4" fmla="*/ 158 w 188"/>
                <a:gd name="T5" fmla="*/ 0 h 18"/>
                <a:gd name="T6" fmla="*/ 179 w 188"/>
                <a:gd name="T7" fmla="*/ 8 h 18"/>
                <a:gd name="T8" fmla="*/ 188 w 188"/>
                <a:gd name="T9" fmla="*/ 18 h 18"/>
                <a:gd name="T10" fmla="*/ 173 w 188"/>
                <a:gd name="T11" fmla="*/ 16 h 18"/>
                <a:gd name="T12" fmla="*/ 158 w 188"/>
                <a:gd name="T13" fmla="*/ 16 h 18"/>
                <a:gd name="T14" fmla="*/ 0 w 188"/>
                <a:gd name="T15" fmla="*/ 16 h 18"/>
                <a:gd name="T16" fmla="*/ 0 w 18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">
                  <a:moveTo>
                    <a:pt x="0" y="0"/>
                  </a:moveTo>
                  <a:lnTo>
                    <a:pt x="110" y="0"/>
                  </a:lnTo>
                  <a:lnTo>
                    <a:pt x="158" y="0"/>
                  </a:lnTo>
                  <a:lnTo>
                    <a:pt x="179" y="8"/>
                  </a:lnTo>
                  <a:lnTo>
                    <a:pt x="188" y="18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5" name="Freeform 255"/>
            <p:cNvSpPr>
              <a:spLocks/>
            </p:cNvSpPr>
            <p:nvPr/>
          </p:nvSpPr>
          <p:spPr bwMode="auto">
            <a:xfrm flipH="1">
              <a:off x="4703" y="1211"/>
              <a:ext cx="250" cy="18"/>
            </a:xfrm>
            <a:custGeom>
              <a:avLst/>
              <a:gdLst>
                <a:gd name="T0" fmla="*/ 23 w 250"/>
                <a:gd name="T1" fmla="*/ 0 h 18"/>
                <a:gd name="T2" fmla="*/ 250 w 250"/>
                <a:gd name="T3" fmla="*/ 0 h 18"/>
                <a:gd name="T4" fmla="*/ 250 w 250"/>
                <a:gd name="T5" fmla="*/ 18 h 18"/>
                <a:gd name="T6" fmla="*/ 0 w 250"/>
                <a:gd name="T7" fmla="*/ 18 h 18"/>
                <a:gd name="T8" fmla="*/ 23 w 25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8">
                  <a:moveTo>
                    <a:pt x="23" y="0"/>
                  </a:moveTo>
                  <a:lnTo>
                    <a:pt x="250" y="0"/>
                  </a:lnTo>
                  <a:lnTo>
                    <a:pt x="250" y="18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6" name="Rectangle 256"/>
            <p:cNvSpPr>
              <a:spLocks noChangeArrowheads="1"/>
            </p:cNvSpPr>
            <p:nvPr/>
          </p:nvSpPr>
          <p:spPr bwMode="auto">
            <a:xfrm flipH="1">
              <a:off x="4544" y="1165"/>
              <a:ext cx="33" cy="81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7" name="Freeform 257"/>
            <p:cNvSpPr>
              <a:spLocks/>
            </p:cNvSpPr>
            <p:nvPr/>
          </p:nvSpPr>
          <p:spPr bwMode="auto">
            <a:xfrm flipH="1">
              <a:off x="4312" y="1165"/>
              <a:ext cx="140" cy="79"/>
            </a:xfrm>
            <a:custGeom>
              <a:avLst/>
              <a:gdLst>
                <a:gd name="T0" fmla="*/ 110 w 140"/>
                <a:gd name="T1" fmla="*/ 0 h 79"/>
                <a:gd name="T2" fmla="*/ 140 w 140"/>
                <a:gd name="T3" fmla="*/ 0 h 79"/>
                <a:gd name="T4" fmla="*/ 29 w 140"/>
                <a:gd name="T5" fmla="*/ 79 h 79"/>
                <a:gd name="T6" fmla="*/ 0 w 140"/>
                <a:gd name="T7" fmla="*/ 79 h 79"/>
                <a:gd name="T8" fmla="*/ 110 w 14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9">
                  <a:moveTo>
                    <a:pt x="110" y="0"/>
                  </a:moveTo>
                  <a:lnTo>
                    <a:pt x="140" y="0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58" name="Freeform 258"/>
            <p:cNvSpPr>
              <a:spLocks/>
            </p:cNvSpPr>
            <p:nvPr/>
          </p:nvSpPr>
          <p:spPr bwMode="auto">
            <a:xfrm flipH="1">
              <a:off x="5001" y="1275"/>
              <a:ext cx="234" cy="15"/>
            </a:xfrm>
            <a:custGeom>
              <a:avLst/>
              <a:gdLst>
                <a:gd name="T0" fmla="*/ 226 w 234"/>
                <a:gd name="T1" fmla="*/ 15 h 15"/>
                <a:gd name="T2" fmla="*/ 221 w 234"/>
                <a:gd name="T3" fmla="*/ 15 h 15"/>
                <a:gd name="T4" fmla="*/ 211 w 234"/>
                <a:gd name="T5" fmla="*/ 15 h 15"/>
                <a:gd name="T6" fmla="*/ 196 w 234"/>
                <a:gd name="T7" fmla="*/ 15 h 15"/>
                <a:gd name="T8" fmla="*/ 188 w 234"/>
                <a:gd name="T9" fmla="*/ 15 h 15"/>
                <a:gd name="T10" fmla="*/ 173 w 234"/>
                <a:gd name="T11" fmla="*/ 15 h 15"/>
                <a:gd name="T12" fmla="*/ 157 w 234"/>
                <a:gd name="T13" fmla="*/ 15 h 15"/>
                <a:gd name="T14" fmla="*/ 142 w 234"/>
                <a:gd name="T15" fmla="*/ 15 h 15"/>
                <a:gd name="T16" fmla="*/ 132 w 234"/>
                <a:gd name="T17" fmla="*/ 15 h 15"/>
                <a:gd name="T18" fmla="*/ 125 w 234"/>
                <a:gd name="T19" fmla="*/ 8 h 15"/>
                <a:gd name="T20" fmla="*/ 117 w 234"/>
                <a:gd name="T21" fmla="*/ 15 h 15"/>
                <a:gd name="T22" fmla="*/ 53 w 234"/>
                <a:gd name="T23" fmla="*/ 15 h 15"/>
                <a:gd name="T24" fmla="*/ 46 w 234"/>
                <a:gd name="T25" fmla="*/ 15 h 15"/>
                <a:gd name="T26" fmla="*/ 38 w 234"/>
                <a:gd name="T27" fmla="*/ 15 h 15"/>
                <a:gd name="T28" fmla="*/ 30 w 234"/>
                <a:gd name="T29" fmla="*/ 15 h 15"/>
                <a:gd name="T30" fmla="*/ 23 w 234"/>
                <a:gd name="T31" fmla="*/ 15 h 15"/>
                <a:gd name="T32" fmla="*/ 7 w 234"/>
                <a:gd name="T33" fmla="*/ 15 h 15"/>
                <a:gd name="T34" fmla="*/ 0 w 234"/>
                <a:gd name="T35" fmla="*/ 15 h 15"/>
                <a:gd name="T36" fmla="*/ 7 w 234"/>
                <a:gd name="T37" fmla="*/ 0 h 15"/>
                <a:gd name="T38" fmla="*/ 23 w 234"/>
                <a:gd name="T39" fmla="*/ 0 h 15"/>
                <a:gd name="T40" fmla="*/ 221 w 234"/>
                <a:gd name="T41" fmla="*/ 0 h 15"/>
                <a:gd name="T42" fmla="*/ 226 w 234"/>
                <a:gd name="T43" fmla="*/ 0 h 15"/>
                <a:gd name="T44" fmla="*/ 234 w 234"/>
                <a:gd name="T45" fmla="*/ 8 h 15"/>
                <a:gd name="T46" fmla="*/ 226 w 234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15">
                  <a:moveTo>
                    <a:pt x="226" y="15"/>
                  </a:moveTo>
                  <a:lnTo>
                    <a:pt x="221" y="15"/>
                  </a:lnTo>
                  <a:lnTo>
                    <a:pt x="211" y="15"/>
                  </a:lnTo>
                  <a:lnTo>
                    <a:pt x="196" y="15"/>
                  </a:lnTo>
                  <a:lnTo>
                    <a:pt x="188" y="15"/>
                  </a:lnTo>
                  <a:lnTo>
                    <a:pt x="173" y="15"/>
                  </a:lnTo>
                  <a:lnTo>
                    <a:pt x="157" y="15"/>
                  </a:lnTo>
                  <a:lnTo>
                    <a:pt x="142" y="15"/>
                  </a:lnTo>
                  <a:lnTo>
                    <a:pt x="132" y="15"/>
                  </a:lnTo>
                  <a:lnTo>
                    <a:pt x="125" y="8"/>
                  </a:lnTo>
                  <a:lnTo>
                    <a:pt x="117" y="15"/>
                  </a:lnTo>
                  <a:lnTo>
                    <a:pt x="53" y="15"/>
                  </a:lnTo>
                  <a:lnTo>
                    <a:pt x="46" y="15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3" y="15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4" y="8"/>
                  </a:lnTo>
                  <a:lnTo>
                    <a:pt x="226" y="1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3859" name="Group 259"/>
            <p:cNvGrpSpPr>
              <a:grpSpLocks/>
            </p:cNvGrpSpPr>
            <p:nvPr/>
          </p:nvGrpSpPr>
          <p:grpSpPr bwMode="auto">
            <a:xfrm>
              <a:off x="4390" y="1165"/>
              <a:ext cx="298" cy="225"/>
              <a:chOff x="1916" y="1140"/>
              <a:chExt cx="298" cy="225"/>
            </a:xfrm>
          </p:grpSpPr>
          <p:sp>
            <p:nvSpPr>
              <p:cNvPr id="793860" name="Freeform 260"/>
              <p:cNvSpPr>
                <a:spLocks/>
              </p:cNvSpPr>
              <p:nvPr/>
            </p:nvSpPr>
            <p:spPr bwMode="auto">
              <a:xfrm flipH="1">
                <a:off x="1916" y="1140"/>
                <a:ext cx="242" cy="160"/>
              </a:xfrm>
              <a:custGeom>
                <a:avLst/>
                <a:gdLst>
                  <a:gd name="T0" fmla="*/ 211 w 242"/>
                  <a:gd name="T1" fmla="*/ 0 h 160"/>
                  <a:gd name="T2" fmla="*/ 0 w 242"/>
                  <a:gd name="T3" fmla="*/ 144 h 160"/>
                  <a:gd name="T4" fmla="*/ 0 w 242"/>
                  <a:gd name="T5" fmla="*/ 160 h 160"/>
                  <a:gd name="T6" fmla="*/ 242 w 242"/>
                  <a:gd name="T7" fmla="*/ 0 h 160"/>
                  <a:gd name="T8" fmla="*/ 211 w 242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160">
                    <a:moveTo>
                      <a:pt x="211" y="0"/>
                    </a:moveTo>
                    <a:lnTo>
                      <a:pt x="0" y="144"/>
                    </a:lnTo>
                    <a:lnTo>
                      <a:pt x="0" y="160"/>
                    </a:lnTo>
                    <a:lnTo>
                      <a:pt x="242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616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861" name="Freeform 261"/>
              <p:cNvSpPr>
                <a:spLocks/>
              </p:cNvSpPr>
              <p:nvPr/>
            </p:nvSpPr>
            <p:spPr bwMode="auto">
              <a:xfrm flipH="1">
                <a:off x="2158" y="1140"/>
                <a:ext cx="31" cy="217"/>
              </a:xfrm>
              <a:custGeom>
                <a:avLst/>
                <a:gdLst>
                  <a:gd name="T0" fmla="*/ 0 w 31"/>
                  <a:gd name="T1" fmla="*/ 0 h 217"/>
                  <a:gd name="T2" fmla="*/ 0 w 31"/>
                  <a:gd name="T3" fmla="*/ 177 h 217"/>
                  <a:gd name="T4" fmla="*/ 8 w 31"/>
                  <a:gd name="T5" fmla="*/ 217 h 217"/>
                  <a:gd name="T6" fmla="*/ 24 w 31"/>
                  <a:gd name="T7" fmla="*/ 217 h 217"/>
                  <a:gd name="T8" fmla="*/ 31 w 31"/>
                  <a:gd name="T9" fmla="*/ 177 h 217"/>
                  <a:gd name="T10" fmla="*/ 31 w 31"/>
                  <a:gd name="T11" fmla="*/ 0 h 217"/>
                  <a:gd name="T12" fmla="*/ 0 w 31"/>
                  <a:gd name="T1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7">
                    <a:moveTo>
                      <a:pt x="0" y="0"/>
                    </a:moveTo>
                    <a:lnTo>
                      <a:pt x="0" y="177"/>
                    </a:lnTo>
                    <a:lnTo>
                      <a:pt x="8" y="217"/>
                    </a:lnTo>
                    <a:lnTo>
                      <a:pt x="24" y="217"/>
                    </a:lnTo>
                    <a:lnTo>
                      <a:pt x="31" y="17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862" name="Freeform 262"/>
              <p:cNvSpPr>
                <a:spLocks/>
              </p:cNvSpPr>
              <p:nvPr/>
            </p:nvSpPr>
            <p:spPr bwMode="auto">
              <a:xfrm flipH="1">
                <a:off x="2135" y="1348"/>
                <a:ext cx="79" cy="17"/>
              </a:xfrm>
              <a:custGeom>
                <a:avLst/>
                <a:gdLst>
                  <a:gd name="T0" fmla="*/ 8 w 79"/>
                  <a:gd name="T1" fmla="*/ 0 h 17"/>
                  <a:gd name="T2" fmla="*/ 0 w 79"/>
                  <a:gd name="T3" fmla="*/ 17 h 17"/>
                  <a:gd name="T4" fmla="*/ 79 w 79"/>
                  <a:gd name="T5" fmla="*/ 17 h 17"/>
                  <a:gd name="T6" fmla="*/ 72 w 79"/>
                  <a:gd name="T7" fmla="*/ 0 h 17"/>
                  <a:gd name="T8" fmla="*/ 8 w 7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7">
                    <a:moveTo>
                      <a:pt x="8" y="0"/>
                    </a:moveTo>
                    <a:lnTo>
                      <a:pt x="0" y="17"/>
                    </a:lnTo>
                    <a:lnTo>
                      <a:pt x="79" y="17"/>
                    </a:lnTo>
                    <a:lnTo>
                      <a:pt x="7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3863" name="Rectangle 263"/>
            <p:cNvSpPr>
              <a:spLocks noChangeArrowheads="1"/>
            </p:cNvSpPr>
            <p:nvPr/>
          </p:nvSpPr>
          <p:spPr bwMode="auto">
            <a:xfrm flipH="1">
              <a:off x="3455" y="1321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64" name="Rectangle 264"/>
            <p:cNvSpPr>
              <a:spLocks noChangeArrowheads="1"/>
            </p:cNvSpPr>
            <p:nvPr/>
          </p:nvSpPr>
          <p:spPr bwMode="auto">
            <a:xfrm flipH="1">
              <a:off x="3455" y="1338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65" name="Rectangle 265"/>
            <p:cNvSpPr>
              <a:spLocks noChangeArrowheads="1"/>
            </p:cNvSpPr>
            <p:nvPr/>
          </p:nvSpPr>
          <p:spPr bwMode="auto">
            <a:xfrm flipH="1">
              <a:off x="3455" y="1348"/>
              <a:ext cx="388" cy="23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66" name="Rectangle 266"/>
            <p:cNvSpPr>
              <a:spLocks noChangeArrowheads="1"/>
            </p:cNvSpPr>
            <p:nvPr/>
          </p:nvSpPr>
          <p:spPr bwMode="auto">
            <a:xfrm flipH="1">
              <a:off x="3455" y="1321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67" name="Rectangle 267"/>
            <p:cNvSpPr>
              <a:spLocks noChangeArrowheads="1"/>
            </p:cNvSpPr>
            <p:nvPr/>
          </p:nvSpPr>
          <p:spPr bwMode="auto">
            <a:xfrm flipH="1">
              <a:off x="3455" y="1338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68" name="Rectangle 268"/>
            <p:cNvSpPr>
              <a:spLocks noChangeArrowheads="1"/>
            </p:cNvSpPr>
            <p:nvPr/>
          </p:nvSpPr>
          <p:spPr bwMode="auto">
            <a:xfrm flipH="1">
              <a:off x="3455" y="1348"/>
              <a:ext cx="388" cy="23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69" name="Freeform 269"/>
            <p:cNvSpPr>
              <a:spLocks/>
            </p:cNvSpPr>
            <p:nvPr/>
          </p:nvSpPr>
          <p:spPr bwMode="auto">
            <a:xfrm flipH="1">
              <a:off x="4060" y="1221"/>
              <a:ext cx="203" cy="69"/>
            </a:xfrm>
            <a:custGeom>
              <a:avLst/>
              <a:gdLst>
                <a:gd name="T0" fmla="*/ 13 w 203"/>
                <a:gd name="T1" fmla="*/ 0 h 69"/>
                <a:gd name="T2" fmla="*/ 178 w 203"/>
                <a:gd name="T3" fmla="*/ 0 h 69"/>
                <a:gd name="T4" fmla="*/ 186 w 203"/>
                <a:gd name="T5" fmla="*/ 0 h 69"/>
                <a:gd name="T6" fmla="*/ 193 w 203"/>
                <a:gd name="T7" fmla="*/ 8 h 69"/>
                <a:gd name="T8" fmla="*/ 203 w 203"/>
                <a:gd name="T9" fmla="*/ 15 h 69"/>
                <a:gd name="T10" fmla="*/ 203 w 203"/>
                <a:gd name="T11" fmla="*/ 23 h 69"/>
                <a:gd name="T12" fmla="*/ 203 w 203"/>
                <a:gd name="T13" fmla="*/ 46 h 69"/>
                <a:gd name="T14" fmla="*/ 203 w 203"/>
                <a:gd name="T15" fmla="*/ 54 h 69"/>
                <a:gd name="T16" fmla="*/ 193 w 203"/>
                <a:gd name="T17" fmla="*/ 62 h 69"/>
                <a:gd name="T18" fmla="*/ 193 w 203"/>
                <a:gd name="T19" fmla="*/ 69 h 69"/>
                <a:gd name="T20" fmla="*/ 186 w 203"/>
                <a:gd name="T21" fmla="*/ 69 h 69"/>
                <a:gd name="T22" fmla="*/ 178 w 203"/>
                <a:gd name="T23" fmla="*/ 69 h 69"/>
                <a:gd name="T24" fmla="*/ 13 w 203"/>
                <a:gd name="T25" fmla="*/ 69 h 69"/>
                <a:gd name="T26" fmla="*/ 7 w 203"/>
                <a:gd name="T27" fmla="*/ 69 h 69"/>
                <a:gd name="T28" fmla="*/ 7 w 203"/>
                <a:gd name="T29" fmla="*/ 62 h 69"/>
                <a:gd name="T30" fmla="*/ 0 w 203"/>
                <a:gd name="T31" fmla="*/ 54 h 69"/>
                <a:gd name="T32" fmla="*/ 0 w 203"/>
                <a:gd name="T33" fmla="*/ 46 h 69"/>
                <a:gd name="T34" fmla="*/ 0 w 203"/>
                <a:gd name="T35" fmla="*/ 23 h 69"/>
                <a:gd name="T36" fmla="*/ 0 w 203"/>
                <a:gd name="T37" fmla="*/ 15 h 69"/>
                <a:gd name="T38" fmla="*/ 7 w 203"/>
                <a:gd name="T39" fmla="*/ 8 h 69"/>
                <a:gd name="T40" fmla="*/ 7 w 203"/>
                <a:gd name="T41" fmla="*/ 0 h 69"/>
                <a:gd name="T42" fmla="*/ 13 w 203"/>
                <a:gd name="T4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69">
                  <a:moveTo>
                    <a:pt x="13" y="0"/>
                  </a:moveTo>
                  <a:lnTo>
                    <a:pt x="178" y="0"/>
                  </a:lnTo>
                  <a:lnTo>
                    <a:pt x="186" y="0"/>
                  </a:lnTo>
                  <a:lnTo>
                    <a:pt x="193" y="8"/>
                  </a:lnTo>
                  <a:lnTo>
                    <a:pt x="203" y="15"/>
                  </a:lnTo>
                  <a:lnTo>
                    <a:pt x="203" y="23"/>
                  </a:lnTo>
                  <a:lnTo>
                    <a:pt x="203" y="46"/>
                  </a:lnTo>
                  <a:lnTo>
                    <a:pt x="203" y="54"/>
                  </a:lnTo>
                  <a:lnTo>
                    <a:pt x="193" y="62"/>
                  </a:lnTo>
                  <a:lnTo>
                    <a:pt x="193" y="69"/>
                  </a:lnTo>
                  <a:lnTo>
                    <a:pt x="186" y="69"/>
                  </a:lnTo>
                  <a:lnTo>
                    <a:pt x="178" y="69"/>
                  </a:lnTo>
                  <a:lnTo>
                    <a:pt x="13" y="69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7" y="8"/>
                  </a:lnTo>
                  <a:lnTo>
                    <a:pt x="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0" name="Line 270"/>
            <p:cNvSpPr>
              <a:spLocks noChangeShapeType="1"/>
            </p:cNvSpPr>
            <p:nvPr/>
          </p:nvSpPr>
          <p:spPr bwMode="auto">
            <a:xfrm flipH="1">
              <a:off x="4060" y="1236"/>
              <a:ext cx="20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1" name="Line 271"/>
            <p:cNvSpPr>
              <a:spLocks noChangeShapeType="1"/>
            </p:cNvSpPr>
            <p:nvPr/>
          </p:nvSpPr>
          <p:spPr bwMode="auto">
            <a:xfrm flipH="1">
              <a:off x="4060" y="1254"/>
              <a:ext cx="2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2" name="Line 272"/>
            <p:cNvSpPr>
              <a:spLocks noChangeShapeType="1"/>
            </p:cNvSpPr>
            <p:nvPr/>
          </p:nvSpPr>
          <p:spPr bwMode="auto">
            <a:xfrm flipH="1">
              <a:off x="4060" y="1269"/>
              <a:ext cx="2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3" name="Line 273"/>
            <p:cNvSpPr>
              <a:spLocks noChangeShapeType="1"/>
            </p:cNvSpPr>
            <p:nvPr/>
          </p:nvSpPr>
          <p:spPr bwMode="auto">
            <a:xfrm flipH="1">
              <a:off x="4060" y="1275"/>
              <a:ext cx="20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4" name="Rectangle 274"/>
            <p:cNvSpPr>
              <a:spLocks noChangeArrowheads="1"/>
            </p:cNvSpPr>
            <p:nvPr/>
          </p:nvSpPr>
          <p:spPr bwMode="auto">
            <a:xfrm flipH="1">
              <a:off x="4144" y="1196"/>
              <a:ext cx="25" cy="27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5" name="Freeform 275"/>
            <p:cNvSpPr>
              <a:spLocks/>
            </p:cNvSpPr>
            <p:nvPr/>
          </p:nvSpPr>
          <p:spPr bwMode="auto">
            <a:xfrm flipH="1">
              <a:off x="3753" y="1229"/>
              <a:ext cx="230" cy="100"/>
            </a:xfrm>
            <a:custGeom>
              <a:avLst/>
              <a:gdLst>
                <a:gd name="T0" fmla="*/ 230 w 230"/>
                <a:gd name="T1" fmla="*/ 100 h 100"/>
                <a:gd name="T2" fmla="*/ 230 w 230"/>
                <a:gd name="T3" fmla="*/ 88 h 100"/>
                <a:gd name="T4" fmla="*/ 227 w 230"/>
                <a:gd name="T5" fmla="*/ 71 h 100"/>
                <a:gd name="T6" fmla="*/ 221 w 230"/>
                <a:gd name="T7" fmla="*/ 57 h 100"/>
                <a:gd name="T8" fmla="*/ 196 w 230"/>
                <a:gd name="T9" fmla="*/ 29 h 100"/>
                <a:gd name="T10" fmla="*/ 179 w 230"/>
                <a:gd name="T11" fmla="*/ 17 h 100"/>
                <a:gd name="T12" fmla="*/ 140 w 230"/>
                <a:gd name="T13" fmla="*/ 2 h 100"/>
                <a:gd name="T14" fmla="*/ 125 w 230"/>
                <a:gd name="T15" fmla="*/ 2 h 100"/>
                <a:gd name="T16" fmla="*/ 104 w 230"/>
                <a:gd name="T17" fmla="*/ 2 h 100"/>
                <a:gd name="T18" fmla="*/ 90 w 230"/>
                <a:gd name="T19" fmla="*/ 2 h 100"/>
                <a:gd name="T20" fmla="*/ 52 w 230"/>
                <a:gd name="T21" fmla="*/ 17 h 100"/>
                <a:gd name="T22" fmla="*/ 33 w 230"/>
                <a:gd name="T23" fmla="*/ 29 h 100"/>
                <a:gd name="T24" fmla="*/ 10 w 230"/>
                <a:gd name="T25" fmla="*/ 57 h 100"/>
                <a:gd name="T26" fmla="*/ 4 w 230"/>
                <a:gd name="T27" fmla="*/ 71 h 100"/>
                <a:gd name="T28" fmla="*/ 0 w 230"/>
                <a:gd name="T29" fmla="*/ 88 h 100"/>
                <a:gd name="T30" fmla="*/ 11 w 230"/>
                <a:gd name="T31" fmla="*/ 98 h 100"/>
                <a:gd name="T32" fmla="*/ 13 w 230"/>
                <a:gd name="T33" fmla="*/ 80 h 100"/>
                <a:gd name="T34" fmla="*/ 10 w 230"/>
                <a:gd name="T35" fmla="*/ 71 h 100"/>
                <a:gd name="T36" fmla="*/ 17 w 230"/>
                <a:gd name="T37" fmla="*/ 67 h 100"/>
                <a:gd name="T38" fmla="*/ 42 w 230"/>
                <a:gd name="T39" fmla="*/ 38 h 100"/>
                <a:gd name="T40" fmla="*/ 54 w 230"/>
                <a:gd name="T41" fmla="*/ 21 h 100"/>
                <a:gd name="T42" fmla="*/ 75 w 230"/>
                <a:gd name="T43" fmla="*/ 19 h 100"/>
                <a:gd name="T44" fmla="*/ 92 w 230"/>
                <a:gd name="T45" fmla="*/ 7 h 100"/>
                <a:gd name="T46" fmla="*/ 104 w 230"/>
                <a:gd name="T47" fmla="*/ 13 h 100"/>
                <a:gd name="T48" fmla="*/ 125 w 230"/>
                <a:gd name="T49" fmla="*/ 13 h 100"/>
                <a:gd name="T50" fmla="*/ 136 w 230"/>
                <a:gd name="T51" fmla="*/ 7 h 100"/>
                <a:gd name="T52" fmla="*/ 155 w 230"/>
                <a:gd name="T53" fmla="*/ 19 h 100"/>
                <a:gd name="T54" fmla="*/ 177 w 230"/>
                <a:gd name="T55" fmla="*/ 21 h 100"/>
                <a:gd name="T56" fmla="*/ 188 w 230"/>
                <a:gd name="T57" fmla="*/ 38 h 100"/>
                <a:gd name="T58" fmla="*/ 211 w 230"/>
                <a:gd name="T59" fmla="*/ 67 h 100"/>
                <a:gd name="T60" fmla="*/ 221 w 230"/>
                <a:gd name="T61" fmla="*/ 71 h 100"/>
                <a:gd name="T62" fmla="*/ 217 w 230"/>
                <a:gd name="T63" fmla="*/ 80 h 100"/>
                <a:gd name="T64" fmla="*/ 219 w 230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100">
                  <a:moveTo>
                    <a:pt x="219" y="100"/>
                  </a:moveTo>
                  <a:lnTo>
                    <a:pt x="230" y="100"/>
                  </a:lnTo>
                  <a:lnTo>
                    <a:pt x="230" y="98"/>
                  </a:lnTo>
                  <a:lnTo>
                    <a:pt x="230" y="88"/>
                  </a:lnTo>
                  <a:lnTo>
                    <a:pt x="228" y="80"/>
                  </a:lnTo>
                  <a:lnTo>
                    <a:pt x="227" y="71"/>
                  </a:lnTo>
                  <a:lnTo>
                    <a:pt x="225" y="67"/>
                  </a:lnTo>
                  <a:lnTo>
                    <a:pt x="221" y="57"/>
                  </a:lnTo>
                  <a:lnTo>
                    <a:pt x="211" y="42"/>
                  </a:lnTo>
                  <a:lnTo>
                    <a:pt x="196" y="29"/>
                  </a:lnTo>
                  <a:lnTo>
                    <a:pt x="180" y="17"/>
                  </a:lnTo>
                  <a:lnTo>
                    <a:pt x="179" y="17"/>
                  </a:lnTo>
                  <a:lnTo>
                    <a:pt x="159" y="7"/>
                  </a:lnTo>
                  <a:lnTo>
                    <a:pt x="140" y="2"/>
                  </a:lnTo>
                  <a:lnTo>
                    <a:pt x="136" y="2"/>
                  </a:lnTo>
                  <a:lnTo>
                    <a:pt x="125" y="2"/>
                  </a:lnTo>
                  <a:lnTo>
                    <a:pt x="115" y="0"/>
                  </a:lnTo>
                  <a:lnTo>
                    <a:pt x="10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69" y="7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33" y="29"/>
                  </a:lnTo>
                  <a:lnTo>
                    <a:pt x="19" y="42"/>
                  </a:lnTo>
                  <a:lnTo>
                    <a:pt x="10" y="57"/>
                  </a:lnTo>
                  <a:lnTo>
                    <a:pt x="6" y="67"/>
                  </a:lnTo>
                  <a:lnTo>
                    <a:pt x="4" y="71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3" y="80"/>
                  </a:lnTo>
                  <a:lnTo>
                    <a:pt x="15" y="71"/>
                  </a:lnTo>
                  <a:lnTo>
                    <a:pt x="10" y="71"/>
                  </a:lnTo>
                  <a:lnTo>
                    <a:pt x="13" y="75"/>
                  </a:lnTo>
                  <a:lnTo>
                    <a:pt x="17" y="67"/>
                  </a:lnTo>
                  <a:lnTo>
                    <a:pt x="29" y="52"/>
                  </a:lnTo>
                  <a:lnTo>
                    <a:pt x="42" y="38"/>
                  </a:lnTo>
                  <a:lnTo>
                    <a:pt x="58" y="27"/>
                  </a:lnTo>
                  <a:lnTo>
                    <a:pt x="54" y="21"/>
                  </a:lnTo>
                  <a:lnTo>
                    <a:pt x="56" y="27"/>
                  </a:lnTo>
                  <a:lnTo>
                    <a:pt x="75" y="19"/>
                  </a:lnTo>
                  <a:lnTo>
                    <a:pt x="96" y="13"/>
                  </a:lnTo>
                  <a:lnTo>
                    <a:pt x="92" y="7"/>
                  </a:lnTo>
                  <a:lnTo>
                    <a:pt x="92" y="13"/>
                  </a:lnTo>
                  <a:lnTo>
                    <a:pt x="104" y="13"/>
                  </a:lnTo>
                  <a:lnTo>
                    <a:pt x="115" y="11"/>
                  </a:lnTo>
                  <a:lnTo>
                    <a:pt x="125" y="13"/>
                  </a:lnTo>
                  <a:lnTo>
                    <a:pt x="136" y="13"/>
                  </a:lnTo>
                  <a:lnTo>
                    <a:pt x="136" y="7"/>
                  </a:lnTo>
                  <a:lnTo>
                    <a:pt x="134" y="13"/>
                  </a:lnTo>
                  <a:lnTo>
                    <a:pt x="155" y="19"/>
                  </a:lnTo>
                  <a:lnTo>
                    <a:pt x="175" y="27"/>
                  </a:lnTo>
                  <a:lnTo>
                    <a:pt x="177" y="21"/>
                  </a:lnTo>
                  <a:lnTo>
                    <a:pt x="171" y="27"/>
                  </a:lnTo>
                  <a:lnTo>
                    <a:pt x="188" y="38"/>
                  </a:lnTo>
                  <a:lnTo>
                    <a:pt x="202" y="52"/>
                  </a:lnTo>
                  <a:lnTo>
                    <a:pt x="211" y="67"/>
                  </a:lnTo>
                  <a:lnTo>
                    <a:pt x="215" y="75"/>
                  </a:lnTo>
                  <a:lnTo>
                    <a:pt x="221" y="71"/>
                  </a:lnTo>
                  <a:lnTo>
                    <a:pt x="213" y="71"/>
                  </a:lnTo>
                  <a:lnTo>
                    <a:pt x="217" y="80"/>
                  </a:lnTo>
                  <a:lnTo>
                    <a:pt x="219" y="88"/>
                  </a:lnTo>
                  <a:lnTo>
                    <a:pt x="219" y="98"/>
                  </a:lnTo>
                  <a:lnTo>
                    <a:pt x="219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6" name="Freeform 276"/>
            <p:cNvSpPr>
              <a:spLocks/>
            </p:cNvSpPr>
            <p:nvPr/>
          </p:nvSpPr>
          <p:spPr bwMode="auto">
            <a:xfrm flipH="1">
              <a:off x="3753" y="1229"/>
              <a:ext cx="230" cy="100"/>
            </a:xfrm>
            <a:custGeom>
              <a:avLst/>
              <a:gdLst>
                <a:gd name="T0" fmla="*/ 230 w 230"/>
                <a:gd name="T1" fmla="*/ 100 h 100"/>
                <a:gd name="T2" fmla="*/ 230 w 230"/>
                <a:gd name="T3" fmla="*/ 88 h 100"/>
                <a:gd name="T4" fmla="*/ 227 w 230"/>
                <a:gd name="T5" fmla="*/ 71 h 100"/>
                <a:gd name="T6" fmla="*/ 221 w 230"/>
                <a:gd name="T7" fmla="*/ 57 h 100"/>
                <a:gd name="T8" fmla="*/ 196 w 230"/>
                <a:gd name="T9" fmla="*/ 29 h 100"/>
                <a:gd name="T10" fmla="*/ 179 w 230"/>
                <a:gd name="T11" fmla="*/ 17 h 100"/>
                <a:gd name="T12" fmla="*/ 140 w 230"/>
                <a:gd name="T13" fmla="*/ 2 h 100"/>
                <a:gd name="T14" fmla="*/ 125 w 230"/>
                <a:gd name="T15" fmla="*/ 2 h 100"/>
                <a:gd name="T16" fmla="*/ 104 w 230"/>
                <a:gd name="T17" fmla="*/ 2 h 100"/>
                <a:gd name="T18" fmla="*/ 90 w 230"/>
                <a:gd name="T19" fmla="*/ 2 h 100"/>
                <a:gd name="T20" fmla="*/ 52 w 230"/>
                <a:gd name="T21" fmla="*/ 17 h 100"/>
                <a:gd name="T22" fmla="*/ 33 w 230"/>
                <a:gd name="T23" fmla="*/ 29 h 100"/>
                <a:gd name="T24" fmla="*/ 10 w 230"/>
                <a:gd name="T25" fmla="*/ 57 h 100"/>
                <a:gd name="T26" fmla="*/ 4 w 230"/>
                <a:gd name="T27" fmla="*/ 71 h 100"/>
                <a:gd name="T28" fmla="*/ 0 w 230"/>
                <a:gd name="T29" fmla="*/ 88 h 100"/>
                <a:gd name="T30" fmla="*/ 11 w 230"/>
                <a:gd name="T31" fmla="*/ 98 h 100"/>
                <a:gd name="T32" fmla="*/ 13 w 230"/>
                <a:gd name="T33" fmla="*/ 80 h 100"/>
                <a:gd name="T34" fmla="*/ 10 w 230"/>
                <a:gd name="T35" fmla="*/ 71 h 100"/>
                <a:gd name="T36" fmla="*/ 17 w 230"/>
                <a:gd name="T37" fmla="*/ 67 h 100"/>
                <a:gd name="T38" fmla="*/ 42 w 230"/>
                <a:gd name="T39" fmla="*/ 38 h 100"/>
                <a:gd name="T40" fmla="*/ 54 w 230"/>
                <a:gd name="T41" fmla="*/ 21 h 100"/>
                <a:gd name="T42" fmla="*/ 75 w 230"/>
                <a:gd name="T43" fmla="*/ 19 h 100"/>
                <a:gd name="T44" fmla="*/ 92 w 230"/>
                <a:gd name="T45" fmla="*/ 7 h 100"/>
                <a:gd name="T46" fmla="*/ 104 w 230"/>
                <a:gd name="T47" fmla="*/ 13 h 100"/>
                <a:gd name="T48" fmla="*/ 125 w 230"/>
                <a:gd name="T49" fmla="*/ 13 h 100"/>
                <a:gd name="T50" fmla="*/ 136 w 230"/>
                <a:gd name="T51" fmla="*/ 7 h 100"/>
                <a:gd name="T52" fmla="*/ 155 w 230"/>
                <a:gd name="T53" fmla="*/ 19 h 100"/>
                <a:gd name="T54" fmla="*/ 177 w 230"/>
                <a:gd name="T55" fmla="*/ 21 h 100"/>
                <a:gd name="T56" fmla="*/ 188 w 230"/>
                <a:gd name="T57" fmla="*/ 38 h 100"/>
                <a:gd name="T58" fmla="*/ 211 w 230"/>
                <a:gd name="T59" fmla="*/ 67 h 100"/>
                <a:gd name="T60" fmla="*/ 221 w 230"/>
                <a:gd name="T61" fmla="*/ 71 h 100"/>
                <a:gd name="T62" fmla="*/ 217 w 230"/>
                <a:gd name="T63" fmla="*/ 80 h 100"/>
                <a:gd name="T64" fmla="*/ 219 w 230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100">
                  <a:moveTo>
                    <a:pt x="219" y="100"/>
                  </a:moveTo>
                  <a:lnTo>
                    <a:pt x="230" y="100"/>
                  </a:lnTo>
                  <a:lnTo>
                    <a:pt x="230" y="98"/>
                  </a:lnTo>
                  <a:lnTo>
                    <a:pt x="230" y="88"/>
                  </a:lnTo>
                  <a:lnTo>
                    <a:pt x="228" y="80"/>
                  </a:lnTo>
                  <a:lnTo>
                    <a:pt x="227" y="71"/>
                  </a:lnTo>
                  <a:lnTo>
                    <a:pt x="225" y="67"/>
                  </a:lnTo>
                  <a:lnTo>
                    <a:pt x="221" y="57"/>
                  </a:lnTo>
                  <a:lnTo>
                    <a:pt x="211" y="42"/>
                  </a:lnTo>
                  <a:lnTo>
                    <a:pt x="196" y="29"/>
                  </a:lnTo>
                  <a:lnTo>
                    <a:pt x="180" y="17"/>
                  </a:lnTo>
                  <a:lnTo>
                    <a:pt x="179" y="17"/>
                  </a:lnTo>
                  <a:lnTo>
                    <a:pt x="159" y="7"/>
                  </a:lnTo>
                  <a:lnTo>
                    <a:pt x="140" y="2"/>
                  </a:lnTo>
                  <a:lnTo>
                    <a:pt x="136" y="2"/>
                  </a:lnTo>
                  <a:lnTo>
                    <a:pt x="125" y="2"/>
                  </a:lnTo>
                  <a:lnTo>
                    <a:pt x="115" y="0"/>
                  </a:lnTo>
                  <a:lnTo>
                    <a:pt x="10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69" y="7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33" y="29"/>
                  </a:lnTo>
                  <a:lnTo>
                    <a:pt x="19" y="42"/>
                  </a:lnTo>
                  <a:lnTo>
                    <a:pt x="10" y="57"/>
                  </a:lnTo>
                  <a:lnTo>
                    <a:pt x="6" y="67"/>
                  </a:lnTo>
                  <a:lnTo>
                    <a:pt x="4" y="71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3" y="80"/>
                  </a:lnTo>
                  <a:lnTo>
                    <a:pt x="15" y="71"/>
                  </a:lnTo>
                  <a:lnTo>
                    <a:pt x="10" y="71"/>
                  </a:lnTo>
                  <a:lnTo>
                    <a:pt x="13" y="75"/>
                  </a:lnTo>
                  <a:lnTo>
                    <a:pt x="17" y="67"/>
                  </a:lnTo>
                  <a:lnTo>
                    <a:pt x="29" y="52"/>
                  </a:lnTo>
                  <a:lnTo>
                    <a:pt x="42" y="38"/>
                  </a:lnTo>
                  <a:lnTo>
                    <a:pt x="58" y="27"/>
                  </a:lnTo>
                  <a:lnTo>
                    <a:pt x="54" y="21"/>
                  </a:lnTo>
                  <a:lnTo>
                    <a:pt x="56" y="27"/>
                  </a:lnTo>
                  <a:lnTo>
                    <a:pt x="75" y="19"/>
                  </a:lnTo>
                  <a:lnTo>
                    <a:pt x="96" y="13"/>
                  </a:lnTo>
                  <a:lnTo>
                    <a:pt x="92" y="7"/>
                  </a:lnTo>
                  <a:lnTo>
                    <a:pt x="92" y="13"/>
                  </a:lnTo>
                  <a:lnTo>
                    <a:pt x="104" y="13"/>
                  </a:lnTo>
                  <a:lnTo>
                    <a:pt x="115" y="11"/>
                  </a:lnTo>
                  <a:lnTo>
                    <a:pt x="125" y="13"/>
                  </a:lnTo>
                  <a:lnTo>
                    <a:pt x="136" y="13"/>
                  </a:lnTo>
                  <a:lnTo>
                    <a:pt x="136" y="7"/>
                  </a:lnTo>
                  <a:lnTo>
                    <a:pt x="134" y="13"/>
                  </a:lnTo>
                  <a:lnTo>
                    <a:pt x="155" y="19"/>
                  </a:lnTo>
                  <a:lnTo>
                    <a:pt x="175" y="27"/>
                  </a:lnTo>
                  <a:lnTo>
                    <a:pt x="177" y="21"/>
                  </a:lnTo>
                  <a:lnTo>
                    <a:pt x="171" y="27"/>
                  </a:lnTo>
                  <a:lnTo>
                    <a:pt x="188" y="38"/>
                  </a:lnTo>
                  <a:lnTo>
                    <a:pt x="202" y="52"/>
                  </a:lnTo>
                  <a:lnTo>
                    <a:pt x="211" y="67"/>
                  </a:lnTo>
                  <a:lnTo>
                    <a:pt x="215" y="75"/>
                  </a:lnTo>
                  <a:lnTo>
                    <a:pt x="221" y="71"/>
                  </a:lnTo>
                  <a:lnTo>
                    <a:pt x="213" y="71"/>
                  </a:lnTo>
                  <a:lnTo>
                    <a:pt x="217" y="80"/>
                  </a:lnTo>
                  <a:lnTo>
                    <a:pt x="219" y="88"/>
                  </a:lnTo>
                  <a:lnTo>
                    <a:pt x="219" y="98"/>
                  </a:lnTo>
                  <a:lnTo>
                    <a:pt x="219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7" name="Freeform 277"/>
            <p:cNvSpPr>
              <a:spLocks/>
            </p:cNvSpPr>
            <p:nvPr/>
          </p:nvSpPr>
          <p:spPr bwMode="auto">
            <a:xfrm flipH="1">
              <a:off x="5619" y="1123"/>
              <a:ext cx="41" cy="179"/>
            </a:xfrm>
            <a:custGeom>
              <a:avLst/>
              <a:gdLst>
                <a:gd name="T0" fmla="*/ 41 w 41"/>
                <a:gd name="T1" fmla="*/ 0 h 179"/>
                <a:gd name="T2" fmla="*/ 41 w 41"/>
                <a:gd name="T3" fmla="*/ 179 h 179"/>
                <a:gd name="T4" fmla="*/ 25 w 41"/>
                <a:gd name="T5" fmla="*/ 179 h 179"/>
                <a:gd name="T6" fmla="*/ 18 w 41"/>
                <a:gd name="T7" fmla="*/ 179 h 179"/>
                <a:gd name="T8" fmla="*/ 0 w 41"/>
                <a:gd name="T9" fmla="*/ 179 h 179"/>
                <a:gd name="T10" fmla="*/ 0 w 41"/>
                <a:gd name="T11" fmla="*/ 10 h 179"/>
                <a:gd name="T12" fmla="*/ 18 w 41"/>
                <a:gd name="T13" fmla="*/ 0 h 179"/>
                <a:gd name="T14" fmla="*/ 25 w 41"/>
                <a:gd name="T15" fmla="*/ 0 h 179"/>
                <a:gd name="T16" fmla="*/ 41 w 41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79">
                  <a:moveTo>
                    <a:pt x="41" y="0"/>
                  </a:moveTo>
                  <a:lnTo>
                    <a:pt x="41" y="179"/>
                  </a:lnTo>
                  <a:lnTo>
                    <a:pt x="25" y="179"/>
                  </a:lnTo>
                  <a:lnTo>
                    <a:pt x="18" y="179"/>
                  </a:lnTo>
                  <a:lnTo>
                    <a:pt x="0" y="179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8" name="Freeform 278"/>
            <p:cNvSpPr>
              <a:spLocks/>
            </p:cNvSpPr>
            <p:nvPr/>
          </p:nvSpPr>
          <p:spPr bwMode="auto">
            <a:xfrm flipH="1">
              <a:off x="5619" y="1244"/>
              <a:ext cx="31" cy="73"/>
            </a:xfrm>
            <a:custGeom>
              <a:avLst/>
              <a:gdLst>
                <a:gd name="T0" fmla="*/ 31 w 31"/>
                <a:gd name="T1" fmla="*/ 0 h 73"/>
                <a:gd name="T2" fmla="*/ 23 w 31"/>
                <a:gd name="T3" fmla="*/ 0 h 73"/>
                <a:gd name="T4" fmla="*/ 15 w 31"/>
                <a:gd name="T5" fmla="*/ 0 h 73"/>
                <a:gd name="T6" fmla="*/ 15 w 31"/>
                <a:gd name="T7" fmla="*/ 17 h 73"/>
                <a:gd name="T8" fmla="*/ 0 w 31"/>
                <a:gd name="T9" fmla="*/ 17 h 73"/>
                <a:gd name="T10" fmla="*/ 0 w 31"/>
                <a:gd name="T11" fmla="*/ 73 h 73"/>
                <a:gd name="T12" fmla="*/ 8 w 31"/>
                <a:gd name="T13" fmla="*/ 73 h 73"/>
                <a:gd name="T14" fmla="*/ 15 w 31"/>
                <a:gd name="T15" fmla="*/ 73 h 73"/>
                <a:gd name="T16" fmla="*/ 23 w 31"/>
                <a:gd name="T17" fmla="*/ 73 h 73"/>
                <a:gd name="T18" fmla="*/ 31 w 31"/>
                <a:gd name="T19" fmla="*/ 73 h 73"/>
                <a:gd name="T20" fmla="*/ 31 w 31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73">
                  <a:moveTo>
                    <a:pt x="31" y="0"/>
                  </a:moveTo>
                  <a:lnTo>
                    <a:pt x="23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0" y="17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15" y="73"/>
                  </a:lnTo>
                  <a:lnTo>
                    <a:pt x="23" y="73"/>
                  </a:lnTo>
                  <a:lnTo>
                    <a:pt x="31" y="7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79" name="Freeform 279"/>
            <p:cNvSpPr>
              <a:spLocks/>
            </p:cNvSpPr>
            <p:nvPr/>
          </p:nvSpPr>
          <p:spPr bwMode="auto">
            <a:xfrm flipH="1">
              <a:off x="5604" y="1275"/>
              <a:ext cx="23" cy="34"/>
            </a:xfrm>
            <a:custGeom>
              <a:avLst/>
              <a:gdLst>
                <a:gd name="T0" fmla="*/ 0 w 23"/>
                <a:gd name="T1" fmla="*/ 34 h 34"/>
                <a:gd name="T2" fmla="*/ 8 w 23"/>
                <a:gd name="T3" fmla="*/ 34 h 34"/>
                <a:gd name="T4" fmla="*/ 15 w 23"/>
                <a:gd name="T5" fmla="*/ 34 h 34"/>
                <a:gd name="T6" fmla="*/ 23 w 23"/>
                <a:gd name="T7" fmla="*/ 0 h 34"/>
                <a:gd name="T8" fmla="*/ 15 w 23"/>
                <a:gd name="T9" fmla="*/ 8 h 34"/>
                <a:gd name="T10" fmla="*/ 8 w 23"/>
                <a:gd name="T11" fmla="*/ 8 h 34"/>
                <a:gd name="T12" fmla="*/ 8 w 23"/>
                <a:gd name="T13" fmla="*/ 17 h 34"/>
                <a:gd name="T14" fmla="*/ 0 w 23"/>
                <a:gd name="T15" fmla="*/ 27 h 34"/>
                <a:gd name="T16" fmla="*/ 0 w 23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lnTo>
                    <a:pt x="8" y="34"/>
                  </a:lnTo>
                  <a:lnTo>
                    <a:pt x="15" y="34"/>
                  </a:lnTo>
                  <a:lnTo>
                    <a:pt x="23" y="0"/>
                  </a:lnTo>
                  <a:lnTo>
                    <a:pt x="15" y="8"/>
                  </a:lnTo>
                  <a:lnTo>
                    <a:pt x="8" y="8"/>
                  </a:lnTo>
                  <a:lnTo>
                    <a:pt x="8" y="17"/>
                  </a:lnTo>
                  <a:lnTo>
                    <a:pt x="0" y="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0" name="Freeform 280"/>
            <p:cNvSpPr>
              <a:spLocks/>
            </p:cNvSpPr>
            <p:nvPr/>
          </p:nvSpPr>
          <p:spPr bwMode="auto">
            <a:xfrm flipH="1">
              <a:off x="5304" y="1229"/>
              <a:ext cx="244" cy="134"/>
            </a:xfrm>
            <a:custGeom>
              <a:avLst/>
              <a:gdLst>
                <a:gd name="T0" fmla="*/ 0 w 244"/>
                <a:gd name="T1" fmla="*/ 134 h 134"/>
                <a:gd name="T2" fmla="*/ 244 w 244"/>
                <a:gd name="T3" fmla="*/ 134 h 134"/>
                <a:gd name="T4" fmla="*/ 244 w 244"/>
                <a:gd name="T5" fmla="*/ 63 h 134"/>
                <a:gd name="T6" fmla="*/ 203 w 244"/>
                <a:gd name="T7" fmla="*/ 27 h 134"/>
                <a:gd name="T8" fmla="*/ 117 w 244"/>
                <a:gd name="T9" fmla="*/ 0 h 134"/>
                <a:gd name="T10" fmla="*/ 46 w 244"/>
                <a:gd name="T11" fmla="*/ 17 h 134"/>
                <a:gd name="T12" fmla="*/ 0 w 244"/>
                <a:gd name="T13" fmla="*/ 71 h 134"/>
                <a:gd name="T14" fmla="*/ 0 w 244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34">
                  <a:moveTo>
                    <a:pt x="0" y="134"/>
                  </a:moveTo>
                  <a:lnTo>
                    <a:pt x="244" y="134"/>
                  </a:lnTo>
                  <a:lnTo>
                    <a:pt x="244" y="63"/>
                  </a:lnTo>
                  <a:lnTo>
                    <a:pt x="203" y="27"/>
                  </a:lnTo>
                  <a:lnTo>
                    <a:pt x="117" y="0"/>
                  </a:lnTo>
                  <a:lnTo>
                    <a:pt x="46" y="17"/>
                  </a:lnTo>
                  <a:lnTo>
                    <a:pt x="0" y="7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CECEC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1" name="Freeform 281"/>
            <p:cNvSpPr>
              <a:spLocks/>
            </p:cNvSpPr>
            <p:nvPr/>
          </p:nvSpPr>
          <p:spPr bwMode="auto">
            <a:xfrm>
              <a:off x="5316" y="801"/>
              <a:ext cx="395" cy="562"/>
            </a:xfrm>
            <a:custGeom>
              <a:avLst/>
              <a:gdLst>
                <a:gd name="T0" fmla="*/ 374 w 395"/>
                <a:gd name="T1" fmla="*/ 157 h 562"/>
                <a:gd name="T2" fmla="*/ 395 w 395"/>
                <a:gd name="T3" fmla="*/ 100 h 562"/>
                <a:gd name="T4" fmla="*/ 382 w 395"/>
                <a:gd name="T5" fmla="*/ 74 h 562"/>
                <a:gd name="T6" fmla="*/ 365 w 395"/>
                <a:gd name="T7" fmla="*/ 55 h 562"/>
                <a:gd name="T8" fmla="*/ 339 w 395"/>
                <a:gd name="T9" fmla="*/ 37 h 562"/>
                <a:gd name="T10" fmla="*/ 293 w 395"/>
                <a:gd name="T11" fmla="*/ 15 h 562"/>
                <a:gd name="T12" fmla="*/ 220 w 395"/>
                <a:gd name="T13" fmla="*/ 2 h 562"/>
                <a:gd name="T14" fmla="*/ 58 w 395"/>
                <a:gd name="T15" fmla="*/ 0 h 562"/>
                <a:gd name="T16" fmla="*/ 42 w 395"/>
                <a:gd name="T17" fmla="*/ 6 h 562"/>
                <a:gd name="T18" fmla="*/ 0 w 395"/>
                <a:gd name="T19" fmla="*/ 88 h 562"/>
                <a:gd name="T20" fmla="*/ 6 w 395"/>
                <a:gd name="T21" fmla="*/ 499 h 562"/>
                <a:gd name="T22" fmla="*/ 27 w 395"/>
                <a:gd name="T23" fmla="*/ 470 h 562"/>
                <a:gd name="T24" fmla="*/ 61 w 395"/>
                <a:gd name="T25" fmla="*/ 441 h 562"/>
                <a:gd name="T26" fmla="*/ 111 w 395"/>
                <a:gd name="T27" fmla="*/ 432 h 562"/>
                <a:gd name="T28" fmla="*/ 167 w 395"/>
                <a:gd name="T29" fmla="*/ 447 h 562"/>
                <a:gd name="T30" fmla="*/ 205 w 395"/>
                <a:gd name="T31" fmla="*/ 483 h 562"/>
                <a:gd name="T32" fmla="*/ 221 w 395"/>
                <a:gd name="T33" fmla="*/ 506 h 562"/>
                <a:gd name="T34" fmla="*/ 229 w 395"/>
                <a:gd name="T35" fmla="*/ 531 h 562"/>
                <a:gd name="T36" fmla="*/ 229 w 395"/>
                <a:gd name="T37" fmla="*/ 562 h 562"/>
                <a:gd name="T38" fmla="*/ 342 w 395"/>
                <a:gd name="T39" fmla="*/ 562 h 562"/>
                <a:gd name="T40" fmla="*/ 348 w 395"/>
                <a:gd name="T41" fmla="*/ 489 h 562"/>
                <a:gd name="T42" fmla="*/ 363 w 395"/>
                <a:gd name="T43" fmla="*/ 428 h 562"/>
                <a:gd name="T44" fmla="*/ 373 w 395"/>
                <a:gd name="T45" fmla="*/ 380 h 562"/>
                <a:gd name="T46" fmla="*/ 373 w 395"/>
                <a:gd name="T47" fmla="*/ 332 h 562"/>
                <a:gd name="T48" fmla="*/ 374 w 395"/>
                <a:gd name="T49" fmla="*/ 15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62">
                  <a:moveTo>
                    <a:pt x="374" y="157"/>
                  </a:moveTo>
                  <a:lnTo>
                    <a:pt x="395" y="100"/>
                  </a:lnTo>
                  <a:lnTo>
                    <a:pt x="382" y="74"/>
                  </a:lnTo>
                  <a:lnTo>
                    <a:pt x="365" y="55"/>
                  </a:lnTo>
                  <a:lnTo>
                    <a:pt x="339" y="37"/>
                  </a:lnTo>
                  <a:lnTo>
                    <a:pt x="293" y="15"/>
                  </a:lnTo>
                  <a:lnTo>
                    <a:pt x="220" y="2"/>
                  </a:lnTo>
                  <a:lnTo>
                    <a:pt x="58" y="0"/>
                  </a:lnTo>
                  <a:lnTo>
                    <a:pt x="42" y="6"/>
                  </a:lnTo>
                  <a:lnTo>
                    <a:pt x="0" y="88"/>
                  </a:lnTo>
                  <a:lnTo>
                    <a:pt x="6" y="499"/>
                  </a:lnTo>
                  <a:lnTo>
                    <a:pt x="27" y="470"/>
                  </a:lnTo>
                  <a:lnTo>
                    <a:pt x="61" y="441"/>
                  </a:lnTo>
                  <a:lnTo>
                    <a:pt x="111" y="432"/>
                  </a:lnTo>
                  <a:lnTo>
                    <a:pt x="167" y="447"/>
                  </a:lnTo>
                  <a:lnTo>
                    <a:pt x="205" y="483"/>
                  </a:lnTo>
                  <a:lnTo>
                    <a:pt x="221" y="506"/>
                  </a:lnTo>
                  <a:lnTo>
                    <a:pt x="229" y="531"/>
                  </a:lnTo>
                  <a:lnTo>
                    <a:pt x="229" y="562"/>
                  </a:lnTo>
                  <a:lnTo>
                    <a:pt x="342" y="562"/>
                  </a:lnTo>
                  <a:lnTo>
                    <a:pt x="348" y="489"/>
                  </a:lnTo>
                  <a:lnTo>
                    <a:pt x="363" y="428"/>
                  </a:lnTo>
                  <a:lnTo>
                    <a:pt x="373" y="380"/>
                  </a:lnTo>
                  <a:lnTo>
                    <a:pt x="373" y="332"/>
                  </a:lnTo>
                  <a:lnTo>
                    <a:pt x="374" y="157"/>
                  </a:lnTo>
                  <a:close/>
                </a:path>
              </a:pathLst>
            </a:custGeom>
            <a:solidFill>
              <a:srgbClr val="E6E6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2" name="Freeform 282"/>
            <p:cNvSpPr>
              <a:spLocks/>
            </p:cNvSpPr>
            <p:nvPr/>
          </p:nvSpPr>
          <p:spPr bwMode="auto">
            <a:xfrm flipH="1">
              <a:off x="5424" y="1060"/>
              <a:ext cx="53" cy="15"/>
            </a:xfrm>
            <a:custGeom>
              <a:avLst/>
              <a:gdLst>
                <a:gd name="T0" fmla="*/ 0 w 53"/>
                <a:gd name="T1" fmla="*/ 0 h 15"/>
                <a:gd name="T2" fmla="*/ 38 w 53"/>
                <a:gd name="T3" fmla="*/ 0 h 15"/>
                <a:gd name="T4" fmla="*/ 53 w 53"/>
                <a:gd name="T5" fmla="*/ 0 h 15"/>
                <a:gd name="T6" fmla="*/ 53 w 53"/>
                <a:gd name="T7" fmla="*/ 15 h 15"/>
                <a:gd name="T8" fmla="*/ 15 w 53"/>
                <a:gd name="T9" fmla="*/ 15 h 15"/>
                <a:gd name="T10" fmla="*/ 7 w 53"/>
                <a:gd name="T11" fmla="*/ 15 h 15"/>
                <a:gd name="T12" fmla="*/ 15 w 53"/>
                <a:gd name="T13" fmla="*/ 15 h 15"/>
                <a:gd name="T14" fmla="*/ 7 w 53"/>
                <a:gd name="T15" fmla="*/ 15 h 15"/>
                <a:gd name="T16" fmla="*/ 0 w 5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">
                  <a:moveTo>
                    <a:pt x="0" y="0"/>
                  </a:moveTo>
                  <a:lnTo>
                    <a:pt x="38" y="0"/>
                  </a:lnTo>
                  <a:lnTo>
                    <a:pt x="53" y="0"/>
                  </a:lnTo>
                  <a:lnTo>
                    <a:pt x="53" y="15"/>
                  </a:lnTo>
                  <a:lnTo>
                    <a:pt x="15" y="15"/>
                  </a:lnTo>
                  <a:lnTo>
                    <a:pt x="7" y="15"/>
                  </a:lnTo>
                  <a:lnTo>
                    <a:pt x="15" y="15"/>
                  </a:lnTo>
                  <a:lnTo>
                    <a:pt x="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3" name="Rectangle 283"/>
            <p:cNvSpPr>
              <a:spLocks noChangeArrowheads="1"/>
            </p:cNvSpPr>
            <p:nvPr/>
          </p:nvSpPr>
          <p:spPr bwMode="auto">
            <a:xfrm flipH="1">
              <a:off x="5569" y="1348"/>
              <a:ext cx="58" cy="27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4" name="Freeform 284"/>
            <p:cNvSpPr>
              <a:spLocks/>
            </p:cNvSpPr>
            <p:nvPr/>
          </p:nvSpPr>
          <p:spPr bwMode="auto">
            <a:xfrm flipH="1">
              <a:off x="5650" y="1317"/>
              <a:ext cx="25" cy="56"/>
            </a:xfrm>
            <a:custGeom>
              <a:avLst/>
              <a:gdLst>
                <a:gd name="T0" fmla="*/ 0 w 25"/>
                <a:gd name="T1" fmla="*/ 56 h 56"/>
                <a:gd name="T2" fmla="*/ 15 w 25"/>
                <a:gd name="T3" fmla="*/ 56 h 56"/>
                <a:gd name="T4" fmla="*/ 25 w 25"/>
                <a:gd name="T5" fmla="*/ 48 h 56"/>
                <a:gd name="T6" fmla="*/ 25 w 25"/>
                <a:gd name="T7" fmla="*/ 8 h 56"/>
                <a:gd name="T8" fmla="*/ 15 w 25"/>
                <a:gd name="T9" fmla="*/ 0 h 56"/>
                <a:gd name="T10" fmla="*/ 0 w 25"/>
                <a:gd name="T11" fmla="*/ 0 h 56"/>
                <a:gd name="T12" fmla="*/ 0 w 25"/>
                <a:gd name="T13" fmla="*/ 8 h 56"/>
                <a:gd name="T14" fmla="*/ 0 w 25"/>
                <a:gd name="T15" fmla="*/ 48 h 56"/>
                <a:gd name="T16" fmla="*/ 0 w 2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0" y="56"/>
                  </a:moveTo>
                  <a:lnTo>
                    <a:pt x="15" y="56"/>
                  </a:lnTo>
                  <a:lnTo>
                    <a:pt x="25" y="48"/>
                  </a:lnTo>
                  <a:lnTo>
                    <a:pt x="25" y="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5" name="Freeform 285"/>
            <p:cNvSpPr>
              <a:spLocks/>
            </p:cNvSpPr>
            <p:nvPr/>
          </p:nvSpPr>
          <p:spPr bwMode="auto">
            <a:xfrm flipH="1">
              <a:off x="5633" y="1269"/>
              <a:ext cx="34" cy="40"/>
            </a:xfrm>
            <a:custGeom>
              <a:avLst/>
              <a:gdLst>
                <a:gd name="T0" fmla="*/ 17 w 34"/>
                <a:gd name="T1" fmla="*/ 0 h 40"/>
                <a:gd name="T2" fmla="*/ 0 w 34"/>
                <a:gd name="T3" fmla="*/ 0 h 40"/>
                <a:gd name="T4" fmla="*/ 0 w 34"/>
                <a:gd name="T5" fmla="*/ 40 h 40"/>
                <a:gd name="T6" fmla="*/ 17 w 34"/>
                <a:gd name="T7" fmla="*/ 40 h 40"/>
                <a:gd name="T8" fmla="*/ 17 w 34"/>
                <a:gd name="T9" fmla="*/ 15 h 40"/>
                <a:gd name="T10" fmla="*/ 25 w 34"/>
                <a:gd name="T11" fmla="*/ 8 h 40"/>
                <a:gd name="T12" fmla="*/ 34 w 34"/>
                <a:gd name="T13" fmla="*/ 0 h 40"/>
                <a:gd name="T14" fmla="*/ 17 w 34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0">
                  <a:moveTo>
                    <a:pt x="17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7" y="40"/>
                  </a:lnTo>
                  <a:lnTo>
                    <a:pt x="17" y="15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6" name="Freeform 286"/>
            <p:cNvSpPr>
              <a:spLocks/>
            </p:cNvSpPr>
            <p:nvPr/>
          </p:nvSpPr>
          <p:spPr bwMode="auto">
            <a:xfrm flipH="1">
              <a:off x="5581" y="1302"/>
              <a:ext cx="23" cy="15"/>
            </a:xfrm>
            <a:custGeom>
              <a:avLst/>
              <a:gdLst>
                <a:gd name="T0" fmla="*/ 8 w 23"/>
                <a:gd name="T1" fmla="*/ 0 h 15"/>
                <a:gd name="T2" fmla="*/ 6 w 23"/>
                <a:gd name="T3" fmla="*/ 2 h 15"/>
                <a:gd name="T4" fmla="*/ 4 w 23"/>
                <a:gd name="T5" fmla="*/ 4 h 15"/>
                <a:gd name="T6" fmla="*/ 2 w 23"/>
                <a:gd name="T7" fmla="*/ 5 h 15"/>
                <a:gd name="T8" fmla="*/ 0 w 23"/>
                <a:gd name="T9" fmla="*/ 7 h 15"/>
                <a:gd name="T10" fmla="*/ 2 w 23"/>
                <a:gd name="T11" fmla="*/ 11 h 15"/>
                <a:gd name="T12" fmla="*/ 4 w 23"/>
                <a:gd name="T13" fmla="*/ 13 h 15"/>
                <a:gd name="T14" fmla="*/ 6 w 23"/>
                <a:gd name="T15" fmla="*/ 15 h 15"/>
                <a:gd name="T16" fmla="*/ 8 w 23"/>
                <a:gd name="T17" fmla="*/ 15 h 15"/>
                <a:gd name="T18" fmla="*/ 15 w 23"/>
                <a:gd name="T19" fmla="*/ 15 h 15"/>
                <a:gd name="T20" fmla="*/ 17 w 23"/>
                <a:gd name="T21" fmla="*/ 15 h 15"/>
                <a:gd name="T22" fmla="*/ 21 w 23"/>
                <a:gd name="T23" fmla="*/ 13 h 15"/>
                <a:gd name="T24" fmla="*/ 21 w 23"/>
                <a:gd name="T25" fmla="*/ 11 h 15"/>
                <a:gd name="T26" fmla="*/ 23 w 23"/>
                <a:gd name="T27" fmla="*/ 7 h 15"/>
                <a:gd name="T28" fmla="*/ 21 w 23"/>
                <a:gd name="T29" fmla="*/ 5 h 15"/>
                <a:gd name="T30" fmla="*/ 21 w 23"/>
                <a:gd name="T31" fmla="*/ 4 h 15"/>
                <a:gd name="T32" fmla="*/ 17 w 23"/>
                <a:gd name="T33" fmla="*/ 2 h 15"/>
                <a:gd name="T34" fmla="*/ 15 w 23"/>
                <a:gd name="T35" fmla="*/ 0 h 15"/>
                <a:gd name="T36" fmla="*/ 8 w 2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5">
                  <a:moveTo>
                    <a:pt x="8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7" name="Freeform 287"/>
            <p:cNvSpPr>
              <a:spLocks/>
            </p:cNvSpPr>
            <p:nvPr/>
          </p:nvSpPr>
          <p:spPr bwMode="auto">
            <a:xfrm flipH="1">
              <a:off x="5619" y="1290"/>
              <a:ext cx="48" cy="100"/>
            </a:xfrm>
            <a:custGeom>
              <a:avLst/>
              <a:gdLst>
                <a:gd name="T0" fmla="*/ 40 w 48"/>
                <a:gd name="T1" fmla="*/ 10 h 100"/>
                <a:gd name="T2" fmla="*/ 32 w 48"/>
                <a:gd name="T3" fmla="*/ 0 h 100"/>
                <a:gd name="T4" fmla="*/ 9 w 48"/>
                <a:gd name="T5" fmla="*/ 0 h 100"/>
                <a:gd name="T6" fmla="*/ 0 w 48"/>
                <a:gd name="T7" fmla="*/ 10 h 100"/>
                <a:gd name="T8" fmla="*/ 0 w 48"/>
                <a:gd name="T9" fmla="*/ 17 h 100"/>
                <a:gd name="T10" fmla="*/ 0 w 48"/>
                <a:gd name="T11" fmla="*/ 35 h 100"/>
                <a:gd name="T12" fmla="*/ 0 w 48"/>
                <a:gd name="T13" fmla="*/ 75 h 100"/>
                <a:gd name="T14" fmla="*/ 9 w 48"/>
                <a:gd name="T15" fmla="*/ 75 h 100"/>
                <a:gd name="T16" fmla="*/ 9 w 48"/>
                <a:gd name="T17" fmla="*/ 92 h 100"/>
                <a:gd name="T18" fmla="*/ 17 w 48"/>
                <a:gd name="T19" fmla="*/ 92 h 100"/>
                <a:gd name="T20" fmla="*/ 48 w 48"/>
                <a:gd name="T21" fmla="*/ 100 h 100"/>
                <a:gd name="T22" fmla="*/ 48 w 48"/>
                <a:gd name="T23" fmla="*/ 75 h 100"/>
                <a:gd name="T24" fmla="*/ 40 w 48"/>
                <a:gd name="T25" fmla="*/ 1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00">
                  <a:moveTo>
                    <a:pt x="40" y="10"/>
                  </a:moveTo>
                  <a:lnTo>
                    <a:pt x="32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0" y="75"/>
                  </a:lnTo>
                  <a:lnTo>
                    <a:pt x="9" y="75"/>
                  </a:lnTo>
                  <a:lnTo>
                    <a:pt x="9" y="92"/>
                  </a:lnTo>
                  <a:lnTo>
                    <a:pt x="17" y="92"/>
                  </a:lnTo>
                  <a:lnTo>
                    <a:pt x="48" y="100"/>
                  </a:lnTo>
                  <a:lnTo>
                    <a:pt x="48" y="75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8" name="Line 288"/>
            <p:cNvSpPr>
              <a:spLocks noChangeShapeType="1"/>
            </p:cNvSpPr>
            <p:nvPr/>
          </p:nvSpPr>
          <p:spPr bwMode="auto">
            <a:xfrm flipH="1">
              <a:off x="5414" y="1085"/>
              <a:ext cx="219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89" name="Line 289"/>
            <p:cNvSpPr>
              <a:spLocks noChangeShapeType="1"/>
            </p:cNvSpPr>
            <p:nvPr/>
          </p:nvSpPr>
          <p:spPr bwMode="auto">
            <a:xfrm flipH="1">
              <a:off x="5414" y="1085"/>
              <a:ext cx="219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0" name="Rectangle 290"/>
            <p:cNvSpPr>
              <a:spLocks noChangeArrowheads="1"/>
            </p:cNvSpPr>
            <p:nvPr/>
          </p:nvSpPr>
          <p:spPr bwMode="auto">
            <a:xfrm flipH="1">
              <a:off x="5669" y="1100"/>
              <a:ext cx="6" cy="4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1" name="Freeform 291"/>
            <p:cNvSpPr>
              <a:spLocks/>
            </p:cNvSpPr>
            <p:nvPr/>
          </p:nvSpPr>
          <p:spPr bwMode="auto">
            <a:xfrm flipH="1">
              <a:off x="5667" y="1060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0 h 32"/>
                <a:gd name="T6" fmla="*/ 0 w 8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2" name="Freeform 292"/>
            <p:cNvSpPr>
              <a:spLocks/>
            </p:cNvSpPr>
            <p:nvPr/>
          </p:nvSpPr>
          <p:spPr bwMode="auto">
            <a:xfrm flipH="1">
              <a:off x="5439" y="1115"/>
              <a:ext cx="194" cy="41"/>
            </a:xfrm>
            <a:custGeom>
              <a:avLst/>
              <a:gdLst>
                <a:gd name="T0" fmla="*/ 8 w 194"/>
                <a:gd name="T1" fmla="*/ 0 h 41"/>
                <a:gd name="T2" fmla="*/ 6 w 194"/>
                <a:gd name="T3" fmla="*/ 0 h 41"/>
                <a:gd name="T4" fmla="*/ 2 w 194"/>
                <a:gd name="T5" fmla="*/ 2 h 41"/>
                <a:gd name="T6" fmla="*/ 0 w 194"/>
                <a:gd name="T7" fmla="*/ 6 h 41"/>
                <a:gd name="T8" fmla="*/ 0 w 194"/>
                <a:gd name="T9" fmla="*/ 8 h 41"/>
                <a:gd name="T10" fmla="*/ 0 w 194"/>
                <a:gd name="T11" fmla="*/ 33 h 41"/>
                <a:gd name="T12" fmla="*/ 0 w 194"/>
                <a:gd name="T13" fmla="*/ 37 h 41"/>
                <a:gd name="T14" fmla="*/ 2 w 194"/>
                <a:gd name="T15" fmla="*/ 39 h 41"/>
                <a:gd name="T16" fmla="*/ 6 w 194"/>
                <a:gd name="T17" fmla="*/ 41 h 41"/>
                <a:gd name="T18" fmla="*/ 8 w 194"/>
                <a:gd name="T19" fmla="*/ 41 h 41"/>
                <a:gd name="T20" fmla="*/ 185 w 194"/>
                <a:gd name="T21" fmla="*/ 41 h 41"/>
                <a:gd name="T22" fmla="*/ 188 w 194"/>
                <a:gd name="T23" fmla="*/ 41 h 41"/>
                <a:gd name="T24" fmla="*/ 190 w 194"/>
                <a:gd name="T25" fmla="*/ 39 h 41"/>
                <a:gd name="T26" fmla="*/ 192 w 194"/>
                <a:gd name="T27" fmla="*/ 37 h 41"/>
                <a:gd name="T28" fmla="*/ 194 w 194"/>
                <a:gd name="T29" fmla="*/ 33 h 41"/>
                <a:gd name="T30" fmla="*/ 194 w 194"/>
                <a:gd name="T31" fmla="*/ 8 h 41"/>
                <a:gd name="T32" fmla="*/ 192 w 194"/>
                <a:gd name="T33" fmla="*/ 6 h 41"/>
                <a:gd name="T34" fmla="*/ 190 w 194"/>
                <a:gd name="T35" fmla="*/ 2 h 41"/>
                <a:gd name="T36" fmla="*/ 188 w 194"/>
                <a:gd name="T37" fmla="*/ 0 h 41"/>
                <a:gd name="T38" fmla="*/ 185 w 194"/>
                <a:gd name="T39" fmla="*/ 0 h 41"/>
                <a:gd name="T40" fmla="*/ 8 w 194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41">
                  <a:moveTo>
                    <a:pt x="8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41"/>
                  </a:lnTo>
                  <a:lnTo>
                    <a:pt x="8" y="41"/>
                  </a:lnTo>
                  <a:lnTo>
                    <a:pt x="185" y="41"/>
                  </a:lnTo>
                  <a:lnTo>
                    <a:pt x="188" y="41"/>
                  </a:lnTo>
                  <a:lnTo>
                    <a:pt x="190" y="39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4" y="8"/>
                  </a:lnTo>
                  <a:lnTo>
                    <a:pt x="192" y="6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B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3" name="Freeform 293"/>
            <p:cNvSpPr>
              <a:spLocks/>
            </p:cNvSpPr>
            <p:nvPr/>
          </p:nvSpPr>
          <p:spPr bwMode="auto">
            <a:xfrm flipH="1">
              <a:off x="5556" y="987"/>
              <a:ext cx="40" cy="119"/>
            </a:xfrm>
            <a:custGeom>
              <a:avLst/>
              <a:gdLst>
                <a:gd name="T0" fmla="*/ 32 w 40"/>
                <a:gd name="T1" fmla="*/ 0 h 119"/>
                <a:gd name="T2" fmla="*/ 40 w 40"/>
                <a:gd name="T3" fmla="*/ 7 h 119"/>
                <a:gd name="T4" fmla="*/ 40 w 40"/>
                <a:gd name="T5" fmla="*/ 111 h 119"/>
                <a:gd name="T6" fmla="*/ 32 w 40"/>
                <a:gd name="T7" fmla="*/ 119 h 119"/>
                <a:gd name="T8" fmla="*/ 19 w 40"/>
                <a:gd name="T9" fmla="*/ 119 h 119"/>
                <a:gd name="T10" fmla="*/ 7 w 40"/>
                <a:gd name="T11" fmla="*/ 111 h 119"/>
                <a:gd name="T12" fmla="*/ 0 w 40"/>
                <a:gd name="T13" fmla="*/ 7 h 119"/>
                <a:gd name="T14" fmla="*/ 0 w 40"/>
                <a:gd name="T15" fmla="*/ 0 h 119"/>
                <a:gd name="T16" fmla="*/ 32 w 4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9">
                  <a:moveTo>
                    <a:pt x="32" y="0"/>
                  </a:moveTo>
                  <a:lnTo>
                    <a:pt x="40" y="7"/>
                  </a:lnTo>
                  <a:lnTo>
                    <a:pt x="40" y="111"/>
                  </a:lnTo>
                  <a:lnTo>
                    <a:pt x="32" y="119"/>
                  </a:lnTo>
                  <a:lnTo>
                    <a:pt x="19" y="119"/>
                  </a:lnTo>
                  <a:lnTo>
                    <a:pt x="7" y="1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4" name="Freeform 294"/>
            <p:cNvSpPr>
              <a:spLocks/>
            </p:cNvSpPr>
            <p:nvPr/>
          </p:nvSpPr>
          <p:spPr bwMode="auto">
            <a:xfrm flipH="1">
              <a:off x="5556" y="994"/>
              <a:ext cx="33" cy="106"/>
            </a:xfrm>
            <a:custGeom>
              <a:avLst/>
              <a:gdLst>
                <a:gd name="T0" fmla="*/ 0 w 33"/>
                <a:gd name="T1" fmla="*/ 0 h 106"/>
                <a:gd name="T2" fmla="*/ 0 w 33"/>
                <a:gd name="T3" fmla="*/ 106 h 106"/>
                <a:gd name="T4" fmla="*/ 18 w 33"/>
                <a:gd name="T5" fmla="*/ 106 h 106"/>
                <a:gd name="T6" fmla="*/ 33 w 33"/>
                <a:gd name="T7" fmla="*/ 0 h 106"/>
                <a:gd name="T8" fmla="*/ 0 w 33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6">
                  <a:moveTo>
                    <a:pt x="0" y="0"/>
                  </a:moveTo>
                  <a:lnTo>
                    <a:pt x="0" y="106"/>
                  </a:lnTo>
                  <a:lnTo>
                    <a:pt x="18" y="106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5" name="Freeform 295"/>
            <p:cNvSpPr>
              <a:spLocks/>
            </p:cNvSpPr>
            <p:nvPr/>
          </p:nvSpPr>
          <p:spPr bwMode="auto">
            <a:xfrm flipH="1">
              <a:off x="5581" y="1027"/>
              <a:ext cx="31" cy="40"/>
            </a:xfrm>
            <a:custGeom>
              <a:avLst/>
              <a:gdLst>
                <a:gd name="T0" fmla="*/ 31 w 31"/>
                <a:gd name="T1" fmla="*/ 15 h 40"/>
                <a:gd name="T2" fmla="*/ 31 w 31"/>
                <a:gd name="T3" fmla="*/ 0 h 40"/>
                <a:gd name="T4" fmla="*/ 23 w 31"/>
                <a:gd name="T5" fmla="*/ 0 h 40"/>
                <a:gd name="T6" fmla="*/ 16 w 31"/>
                <a:gd name="T7" fmla="*/ 8 h 40"/>
                <a:gd name="T8" fmla="*/ 0 w 31"/>
                <a:gd name="T9" fmla="*/ 25 h 40"/>
                <a:gd name="T10" fmla="*/ 0 w 31"/>
                <a:gd name="T11" fmla="*/ 40 h 40"/>
                <a:gd name="T12" fmla="*/ 0 w 31"/>
                <a:gd name="T13" fmla="*/ 33 h 40"/>
                <a:gd name="T14" fmla="*/ 23 w 31"/>
                <a:gd name="T15" fmla="*/ 8 h 40"/>
                <a:gd name="T16" fmla="*/ 31 w 31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31" y="15"/>
                  </a:moveTo>
                  <a:lnTo>
                    <a:pt x="31" y="0"/>
                  </a:lnTo>
                  <a:lnTo>
                    <a:pt x="23" y="0"/>
                  </a:lnTo>
                  <a:lnTo>
                    <a:pt x="16" y="8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3" y="8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6" name="Freeform 296"/>
            <p:cNvSpPr>
              <a:spLocks/>
            </p:cNvSpPr>
            <p:nvPr/>
          </p:nvSpPr>
          <p:spPr bwMode="auto">
            <a:xfrm flipH="1">
              <a:off x="5299" y="1229"/>
              <a:ext cx="247" cy="138"/>
            </a:xfrm>
            <a:custGeom>
              <a:avLst/>
              <a:gdLst>
                <a:gd name="T0" fmla="*/ 247 w 247"/>
                <a:gd name="T1" fmla="*/ 138 h 138"/>
                <a:gd name="T2" fmla="*/ 245 w 247"/>
                <a:gd name="T3" fmla="*/ 123 h 138"/>
                <a:gd name="T4" fmla="*/ 242 w 247"/>
                <a:gd name="T5" fmla="*/ 98 h 138"/>
                <a:gd name="T6" fmla="*/ 236 w 247"/>
                <a:gd name="T7" fmla="*/ 80 h 138"/>
                <a:gd name="T8" fmla="*/ 224 w 247"/>
                <a:gd name="T9" fmla="*/ 59 h 138"/>
                <a:gd name="T10" fmla="*/ 203 w 247"/>
                <a:gd name="T11" fmla="*/ 30 h 138"/>
                <a:gd name="T12" fmla="*/ 184 w 247"/>
                <a:gd name="T13" fmla="*/ 17 h 138"/>
                <a:gd name="T14" fmla="*/ 171 w 247"/>
                <a:gd name="T15" fmla="*/ 9 h 138"/>
                <a:gd name="T16" fmla="*/ 147 w 247"/>
                <a:gd name="T17" fmla="*/ 2 h 138"/>
                <a:gd name="T18" fmla="*/ 134 w 247"/>
                <a:gd name="T19" fmla="*/ 0 h 138"/>
                <a:gd name="T20" fmla="*/ 111 w 247"/>
                <a:gd name="T21" fmla="*/ 0 h 138"/>
                <a:gd name="T22" fmla="*/ 96 w 247"/>
                <a:gd name="T23" fmla="*/ 2 h 138"/>
                <a:gd name="T24" fmla="*/ 74 w 247"/>
                <a:gd name="T25" fmla="*/ 9 h 138"/>
                <a:gd name="T26" fmla="*/ 61 w 247"/>
                <a:gd name="T27" fmla="*/ 17 h 138"/>
                <a:gd name="T28" fmla="*/ 44 w 247"/>
                <a:gd name="T29" fmla="*/ 30 h 138"/>
                <a:gd name="T30" fmla="*/ 21 w 247"/>
                <a:gd name="T31" fmla="*/ 59 h 138"/>
                <a:gd name="T32" fmla="*/ 7 w 247"/>
                <a:gd name="T33" fmla="*/ 84 h 138"/>
                <a:gd name="T34" fmla="*/ 1 w 247"/>
                <a:gd name="T35" fmla="*/ 109 h 138"/>
                <a:gd name="T36" fmla="*/ 0 w 247"/>
                <a:gd name="T37" fmla="*/ 136 h 138"/>
                <a:gd name="T38" fmla="*/ 11 w 247"/>
                <a:gd name="T39" fmla="*/ 123 h 138"/>
                <a:gd name="T40" fmla="*/ 15 w 247"/>
                <a:gd name="T41" fmla="*/ 98 h 138"/>
                <a:gd name="T42" fmla="*/ 13 w 247"/>
                <a:gd name="T43" fmla="*/ 84 h 138"/>
                <a:gd name="T44" fmla="*/ 30 w 247"/>
                <a:gd name="T45" fmla="*/ 67 h 138"/>
                <a:gd name="T46" fmla="*/ 51 w 247"/>
                <a:gd name="T47" fmla="*/ 40 h 138"/>
                <a:gd name="T48" fmla="*/ 71 w 247"/>
                <a:gd name="T49" fmla="*/ 25 h 138"/>
                <a:gd name="T50" fmla="*/ 69 w 247"/>
                <a:gd name="T51" fmla="*/ 27 h 138"/>
                <a:gd name="T52" fmla="*/ 90 w 247"/>
                <a:gd name="T53" fmla="*/ 17 h 138"/>
                <a:gd name="T54" fmla="*/ 99 w 247"/>
                <a:gd name="T55" fmla="*/ 7 h 138"/>
                <a:gd name="T56" fmla="*/ 111 w 247"/>
                <a:gd name="T57" fmla="*/ 11 h 138"/>
                <a:gd name="T58" fmla="*/ 134 w 247"/>
                <a:gd name="T59" fmla="*/ 11 h 138"/>
                <a:gd name="T60" fmla="*/ 146 w 247"/>
                <a:gd name="T61" fmla="*/ 7 h 138"/>
                <a:gd name="T62" fmla="*/ 155 w 247"/>
                <a:gd name="T63" fmla="*/ 17 h 138"/>
                <a:gd name="T64" fmla="*/ 176 w 247"/>
                <a:gd name="T65" fmla="*/ 27 h 138"/>
                <a:gd name="T66" fmla="*/ 174 w 247"/>
                <a:gd name="T67" fmla="*/ 25 h 138"/>
                <a:gd name="T68" fmla="*/ 194 w 247"/>
                <a:gd name="T69" fmla="*/ 40 h 138"/>
                <a:gd name="T70" fmla="*/ 215 w 247"/>
                <a:gd name="T71" fmla="*/ 67 h 138"/>
                <a:gd name="T72" fmla="*/ 226 w 247"/>
                <a:gd name="T73" fmla="*/ 90 h 138"/>
                <a:gd name="T74" fmla="*/ 226 w 247"/>
                <a:gd name="T75" fmla="*/ 84 h 138"/>
                <a:gd name="T76" fmla="*/ 232 w 247"/>
                <a:gd name="T77" fmla="*/ 109 h 138"/>
                <a:gd name="T78" fmla="*/ 234 w 247"/>
                <a:gd name="T7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138">
                  <a:moveTo>
                    <a:pt x="234" y="138"/>
                  </a:moveTo>
                  <a:lnTo>
                    <a:pt x="247" y="138"/>
                  </a:lnTo>
                  <a:lnTo>
                    <a:pt x="247" y="136"/>
                  </a:lnTo>
                  <a:lnTo>
                    <a:pt x="245" y="123"/>
                  </a:lnTo>
                  <a:lnTo>
                    <a:pt x="245" y="109"/>
                  </a:lnTo>
                  <a:lnTo>
                    <a:pt x="242" y="98"/>
                  </a:lnTo>
                  <a:lnTo>
                    <a:pt x="238" y="84"/>
                  </a:lnTo>
                  <a:lnTo>
                    <a:pt x="236" y="80"/>
                  </a:lnTo>
                  <a:lnTo>
                    <a:pt x="230" y="69"/>
                  </a:lnTo>
                  <a:lnTo>
                    <a:pt x="224" y="59"/>
                  </a:lnTo>
                  <a:lnTo>
                    <a:pt x="211" y="38"/>
                  </a:lnTo>
                  <a:lnTo>
                    <a:pt x="203" y="30"/>
                  </a:lnTo>
                  <a:lnTo>
                    <a:pt x="192" y="23"/>
                  </a:lnTo>
                  <a:lnTo>
                    <a:pt x="184" y="17"/>
                  </a:lnTo>
                  <a:lnTo>
                    <a:pt x="182" y="15"/>
                  </a:lnTo>
                  <a:lnTo>
                    <a:pt x="171" y="9"/>
                  </a:lnTo>
                  <a:lnTo>
                    <a:pt x="161" y="5"/>
                  </a:lnTo>
                  <a:lnTo>
                    <a:pt x="147" y="2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111" y="0"/>
                  </a:lnTo>
                  <a:lnTo>
                    <a:pt x="99" y="2"/>
                  </a:lnTo>
                  <a:lnTo>
                    <a:pt x="96" y="2"/>
                  </a:lnTo>
                  <a:lnTo>
                    <a:pt x="86" y="5"/>
                  </a:lnTo>
                  <a:lnTo>
                    <a:pt x="74" y="9"/>
                  </a:lnTo>
                  <a:lnTo>
                    <a:pt x="65" y="15"/>
                  </a:lnTo>
                  <a:lnTo>
                    <a:pt x="61" y="17"/>
                  </a:lnTo>
                  <a:lnTo>
                    <a:pt x="51" y="23"/>
                  </a:lnTo>
                  <a:lnTo>
                    <a:pt x="44" y="30"/>
                  </a:lnTo>
                  <a:lnTo>
                    <a:pt x="34" y="38"/>
                  </a:lnTo>
                  <a:lnTo>
                    <a:pt x="21" y="59"/>
                  </a:lnTo>
                  <a:lnTo>
                    <a:pt x="9" y="80"/>
                  </a:lnTo>
                  <a:lnTo>
                    <a:pt x="7" y="84"/>
                  </a:lnTo>
                  <a:lnTo>
                    <a:pt x="3" y="98"/>
                  </a:lnTo>
                  <a:lnTo>
                    <a:pt x="1" y="109"/>
                  </a:lnTo>
                  <a:lnTo>
                    <a:pt x="0" y="123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11" y="123"/>
                  </a:lnTo>
                  <a:lnTo>
                    <a:pt x="13" y="109"/>
                  </a:lnTo>
                  <a:lnTo>
                    <a:pt x="15" y="98"/>
                  </a:lnTo>
                  <a:lnTo>
                    <a:pt x="21" y="84"/>
                  </a:lnTo>
                  <a:lnTo>
                    <a:pt x="13" y="84"/>
                  </a:lnTo>
                  <a:lnTo>
                    <a:pt x="19" y="90"/>
                  </a:lnTo>
                  <a:lnTo>
                    <a:pt x="30" y="67"/>
                  </a:lnTo>
                  <a:lnTo>
                    <a:pt x="44" y="48"/>
                  </a:lnTo>
                  <a:lnTo>
                    <a:pt x="51" y="40"/>
                  </a:lnTo>
                  <a:lnTo>
                    <a:pt x="61" y="32"/>
                  </a:lnTo>
                  <a:lnTo>
                    <a:pt x="71" y="2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78" y="21"/>
                  </a:lnTo>
                  <a:lnTo>
                    <a:pt x="90" y="17"/>
                  </a:lnTo>
                  <a:lnTo>
                    <a:pt x="101" y="13"/>
                  </a:lnTo>
                  <a:lnTo>
                    <a:pt x="99" y="7"/>
                  </a:lnTo>
                  <a:lnTo>
                    <a:pt x="99" y="13"/>
                  </a:lnTo>
                  <a:lnTo>
                    <a:pt x="111" y="11"/>
                  </a:lnTo>
                  <a:lnTo>
                    <a:pt x="122" y="11"/>
                  </a:lnTo>
                  <a:lnTo>
                    <a:pt x="134" y="11"/>
                  </a:lnTo>
                  <a:lnTo>
                    <a:pt x="146" y="13"/>
                  </a:lnTo>
                  <a:lnTo>
                    <a:pt x="146" y="7"/>
                  </a:lnTo>
                  <a:lnTo>
                    <a:pt x="144" y="13"/>
                  </a:lnTo>
                  <a:lnTo>
                    <a:pt x="155" y="17"/>
                  </a:lnTo>
                  <a:lnTo>
                    <a:pt x="165" y="21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4" y="25"/>
                  </a:lnTo>
                  <a:lnTo>
                    <a:pt x="184" y="32"/>
                  </a:lnTo>
                  <a:lnTo>
                    <a:pt x="194" y="40"/>
                  </a:lnTo>
                  <a:lnTo>
                    <a:pt x="201" y="48"/>
                  </a:lnTo>
                  <a:lnTo>
                    <a:pt x="215" y="67"/>
                  </a:lnTo>
                  <a:lnTo>
                    <a:pt x="222" y="78"/>
                  </a:lnTo>
                  <a:lnTo>
                    <a:pt x="226" y="90"/>
                  </a:lnTo>
                  <a:lnTo>
                    <a:pt x="232" y="84"/>
                  </a:lnTo>
                  <a:lnTo>
                    <a:pt x="226" y="84"/>
                  </a:lnTo>
                  <a:lnTo>
                    <a:pt x="230" y="98"/>
                  </a:lnTo>
                  <a:lnTo>
                    <a:pt x="232" y="109"/>
                  </a:lnTo>
                  <a:lnTo>
                    <a:pt x="234" y="123"/>
                  </a:lnTo>
                  <a:lnTo>
                    <a:pt x="234" y="136"/>
                  </a:lnTo>
                  <a:lnTo>
                    <a:pt x="234" y="1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7" name="Rectangle 297"/>
            <p:cNvSpPr>
              <a:spLocks noChangeArrowheads="1"/>
            </p:cNvSpPr>
            <p:nvPr/>
          </p:nvSpPr>
          <p:spPr bwMode="auto">
            <a:xfrm flipH="1">
              <a:off x="3347" y="1288"/>
              <a:ext cx="730" cy="102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8" name="Rectangle 298"/>
            <p:cNvSpPr>
              <a:spLocks noChangeArrowheads="1"/>
            </p:cNvSpPr>
            <p:nvPr/>
          </p:nvSpPr>
          <p:spPr bwMode="auto">
            <a:xfrm flipH="1">
              <a:off x="3347" y="1267"/>
              <a:ext cx="730" cy="54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899" name="Freeform 299"/>
            <p:cNvSpPr>
              <a:spLocks/>
            </p:cNvSpPr>
            <p:nvPr/>
          </p:nvSpPr>
          <p:spPr bwMode="auto">
            <a:xfrm flipH="1">
              <a:off x="4771" y="1298"/>
              <a:ext cx="894" cy="152"/>
            </a:xfrm>
            <a:custGeom>
              <a:avLst/>
              <a:gdLst>
                <a:gd name="T0" fmla="*/ 0 w 894"/>
                <a:gd name="T1" fmla="*/ 79 h 152"/>
                <a:gd name="T2" fmla="*/ 518 w 894"/>
                <a:gd name="T3" fmla="*/ 79 h 152"/>
                <a:gd name="T4" fmla="*/ 549 w 894"/>
                <a:gd name="T5" fmla="*/ 63 h 152"/>
                <a:gd name="T6" fmla="*/ 683 w 894"/>
                <a:gd name="T7" fmla="*/ 0 h 152"/>
                <a:gd name="T8" fmla="*/ 894 w 894"/>
                <a:gd name="T9" fmla="*/ 0 h 152"/>
                <a:gd name="T10" fmla="*/ 894 w 894"/>
                <a:gd name="T11" fmla="*/ 63 h 152"/>
                <a:gd name="T12" fmla="*/ 683 w 894"/>
                <a:gd name="T13" fmla="*/ 63 h 152"/>
                <a:gd name="T14" fmla="*/ 549 w 894"/>
                <a:gd name="T15" fmla="*/ 136 h 152"/>
                <a:gd name="T16" fmla="*/ 518 w 894"/>
                <a:gd name="T17" fmla="*/ 152 h 152"/>
                <a:gd name="T18" fmla="*/ 0 w 894"/>
                <a:gd name="T19" fmla="*/ 152 h 152"/>
                <a:gd name="T20" fmla="*/ 0 w 894"/>
                <a:gd name="T21" fmla="*/ 7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4" h="152">
                  <a:moveTo>
                    <a:pt x="0" y="79"/>
                  </a:moveTo>
                  <a:lnTo>
                    <a:pt x="518" y="79"/>
                  </a:lnTo>
                  <a:lnTo>
                    <a:pt x="549" y="63"/>
                  </a:lnTo>
                  <a:lnTo>
                    <a:pt x="683" y="0"/>
                  </a:lnTo>
                  <a:lnTo>
                    <a:pt x="894" y="0"/>
                  </a:lnTo>
                  <a:lnTo>
                    <a:pt x="894" y="63"/>
                  </a:lnTo>
                  <a:lnTo>
                    <a:pt x="683" y="63"/>
                  </a:lnTo>
                  <a:lnTo>
                    <a:pt x="549" y="136"/>
                  </a:lnTo>
                  <a:lnTo>
                    <a:pt x="518" y="152"/>
                  </a:lnTo>
                  <a:lnTo>
                    <a:pt x="0" y="152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0" name="Freeform 300"/>
            <p:cNvSpPr>
              <a:spLocks/>
            </p:cNvSpPr>
            <p:nvPr/>
          </p:nvSpPr>
          <p:spPr bwMode="auto">
            <a:xfrm flipH="1">
              <a:off x="5066" y="1248"/>
              <a:ext cx="275" cy="135"/>
            </a:xfrm>
            <a:custGeom>
              <a:avLst/>
              <a:gdLst>
                <a:gd name="T0" fmla="*/ 23 w 275"/>
                <a:gd name="T1" fmla="*/ 0 h 135"/>
                <a:gd name="T2" fmla="*/ 56 w 275"/>
                <a:gd name="T3" fmla="*/ 16 h 135"/>
                <a:gd name="T4" fmla="*/ 71 w 275"/>
                <a:gd name="T5" fmla="*/ 41 h 135"/>
                <a:gd name="T6" fmla="*/ 79 w 275"/>
                <a:gd name="T7" fmla="*/ 58 h 135"/>
                <a:gd name="T8" fmla="*/ 79 w 275"/>
                <a:gd name="T9" fmla="*/ 79 h 135"/>
                <a:gd name="T10" fmla="*/ 234 w 275"/>
                <a:gd name="T11" fmla="*/ 79 h 135"/>
                <a:gd name="T12" fmla="*/ 252 w 275"/>
                <a:gd name="T13" fmla="*/ 89 h 135"/>
                <a:gd name="T14" fmla="*/ 267 w 275"/>
                <a:gd name="T15" fmla="*/ 96 h 135"/>
                <a:gd name="T16" fmla="*/ 275 w 275"/>
                <a:gd name="T17" fmla="*/ 110 h 135"/>
                <a:gd name="T18" fmla="*/ 275 w 275"/>
                <a:gd name="T19" fmla="*/ 125 h 135"/>
                <a:gd name="T20" fmla="*/ 244 w 275"/>
                <a:gd name="T21" fmla="*/ 127 h 135"/>
                <a:gd name="T22" fmla="*/ 234 w 275"/>
                <a:gd name="T23" fmla="*/ 135 h 135"/>
                <a:gd name="T24" fmla="*/ 229 w 275"/>
                <a:gd name="T25" fmla="*/ 135 h 135"/>
                <a:gd name="T26" fmla="*/ 33 w 275"/>
                <a:gd name="T27" fmla="*/ 135 h 135"/>
                <a:gd name="T28" fmla="*/ 0 w 275"/>
                <a:gd name="T29" fmla="*/ 79 h 135"/>
                <a:gd name="T30" fmla="*/ 0 w 275"/>
                <a:gd name="T31" fmla="*/ 0 h 135"/>
                <a:gd name="T32" fmla="*/ 23 w 275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" h="135">
                  <a:moveTo>
                    <a:pt x="23" y="0"/>
                  </a:moveTo>
                  <a:lnTo>
                    <a:pt x="56" y="16"/>
                  </a:lnTo>
                  <a:lnTo>
                    <a:pt x="71" y="41"/>
                  </a:lnTo>
                  <a:lnTo>
                    <a:pt x="79" y="58"/>
                  </a:lnTo>
                  <a:lnTo>
                    <a:pt x="79" y="79"/>
                  </a:lnTo>
                  <a:lnTo>
                    <a:pt x="234" y="79"/>
                  </a:lnTo>
                  <a:lnTo>
                    <a:pt x="252" y="89"/>
                  </a:lnTo>
                  <a:lnTo>
                    <a:pt x="267" y="96"/>
                  </a:lnTo>
                  <a:lnTo>
                    <a:pt x="275" y="110"/>
                  </a:lnTo>
                  <a:lnTo>
                    <a:pt x="275" y="125"/>
                  </a:lnTo>
                  <a:lnTo>
                    <a:pt x="244" y="127"/>
                  </a:lnTo>
                  <a:lnTo>
                    <a:pt x="234" y="135"/>
                  </a:lnTo>
                  <a:lnTo>
                    <a:pt x="229" y="135"/>
                  </a:lnTo>
                  <a:lnTo>
                    <a:pt x="33" y="13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1" name="Freeform 301"/>
            <p:cNvSpPr>
              <a:spLocks/>
            </p:cNvSpPr>
            <p:nvPr/>
          </p:nvSpPr>
          <p:spPr bwMode="auto">
            <a:xfrm flipH="1">
              <a:off x="5080" y="1333"/>
              <a:ext cx="188" cy="17"/>
            </a:xfrm>
            <a:custGeom>
              <a:avLst/>
              <a:gdLst>
                <a:gd name="T0" fmla="*/ 0 w 188"/>
                <a:gd name="T1" fmla="*/ 0 h 17"/>
                <a:gd name="T2" fmla="*/ 109 w 188"/>
                <a:gd name="T3" fmla="*/ 0 h 17"/>
                <a:gd name="T4" fmla="*/ 157 w 188"/>
                <a:gd name="T5" fmla="*/ 0 h 17"/>
                <a:gd name="T6" fmla="*/ 177 w 188"/>
                <a:gd name="T7" fmla="*/ 8 h 17"/>
                <a:gd name="T8" fmla="*/ 188 w 188"/>
                <a:gd name="T9" fmla="*/ 17 h 17"/>
                <a:gd name="T10" fmla="*/ 173 w 188"/>
                <a:gd name="T11" fmla="*/ 15 h 17"/>
                <a:gd name="T12" fmla="*/ 157 w 188"/>
                <a:gd name="T13" fmla="*/ 15 h 17"/>
                <a:gd name="T14" fmla="*/ 0 w 188"/>
                <a:gd name="T15" fmla="*/ 15 h 17"/>
                <a:gd name="T16" fmla="*/ 0 w 18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7">
                  <a:moveTo>
                    <a:pt x="0" y="0"/>
                  </a:moveTo>
                  <a:lnTo>
                    <a:pt x="109" y="0"/>
                  </a:lnTo>
                  <a:lnTo>
                    <a:pt x="157" y="0"/>
                  </a:lnTo>
                  <a:lnTo>
                    <a:pt x="177" y="8"/>
                  </a:lnTo>
                  <a:lnTo>
                    <a:pt x="188" y="17"/>
                  </a:lnTo>
                  <a:lnTo>
                    <a:pt x="173" y="15"/>
                  </a:lnTo>
                  <a:lnTo>
                    <a:pt x="157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2" name="Freeform 302"/>
            <p:cNvSpPr>
              <a:spLocks/>
            </p:cNvSpPr>
            <p:nvPr/>
          </p:nvSpPr>
          <p:spPr bwMode="auto">
            <a:xfrm flipH="1">
              <a:off x="4771" y="1298"/>
              <a:ext cx="251" cy="17"/>
            </a:xfrm>
            <a:custGeom>
              <a:avLst/>
              <a:gdLst>
                <a:gd name="T0" fmla="*/ 25 w 251"/>
                <a:gd name="T1" fmla="*/ 0 h 17"/>
                <a:gd name="T2" fmla="*/ 251 w 251"/>
                <a:gd name="T3" fmla="*/ 0 h 17"/>
                <a:gd name="T4" fmla="*/ 251 w 251"/>
                <a:gd name="T5" fmla="*/ 17 h 17"/>
                <a:gd name="T6" fmla="*/ 0 w 251"/>
                <a:gd name="T7" fmla="*/ 17 h 17"/>
                <a:gd name="T8" fmla="*/ 25 w 25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7">
                  <a:moveTo>
                    <a:pt x="25" y="0"/>
                  </a:moveTo>
                  <a:lnTo>
                    <a:pt x="251" y="0"/>
                  </a:lnTo>
                  <a:lnTo>
                    <a:pt x="251" y="17"/>
                  </a:lnTo>
                  <a:lnTo>
                    <a:pt x="0" y="1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3" name="Freeform 303"/>
            <p:cNvSpPr>
              <a:spLocks/>
            </p:cNvSpPr>
            <p:nvPr/>
          </p:nvSpPr>
          <p:spPr bwMode="auto">
            <a:xfrm flipH="1">
              <a:off x="5061" y="1346"/>
              <a:ext cx="243" cy="107"/>
            </a:xfrm>
            <a:custGeom>
              <a:avLst/>
              <a:gdLst>
                <a:gd name="T0" fmla="*/ 46 w 243"/>
                <a:gd name="T1" fmla="*/ 0 h 107"/>
                <a:gd name="T2" fmla="*/ 38 w 243"/>
                <a:gd name="T3" fmla="*/ 2 h 107"/>
                <a:gd name="T4" fmla="*/ 28 w 243"/>
                <a:gd name="T5" fmla="*/ 4 h 107"/>
                <a:gd name="T6" fmla="*/ 21 w 243"/>
                <a:gd name="T7" fmla="*/ 8 h 107"/>
                <a:gd name="T8" fmla="*/ 13 w 243"/>
                <a:gd name="T9" fmla="*/ 13 h 107"/>
                <a:gd name="T10" fmla="*/ 7 w 243"/>
                <a:gd name="T11" fmla="*/ 21 h 107"/>
                <a:gd name="T12" fmla="*/ 3 w 243"/>
                <a:gd name="T13" fmla="*/ 29 h 107"/>
                <a:gd name="T14" fmla="*/ 0 w 243"/>
                <a:gd name="T15" fmla="*/ 36 h 107"/>
                <a:gd name="T16" fmla="*/ 0 w 243"/>
                <a:gd name="T17" fmla="*/ 46 h 107"/>
                <a:gd name="T18" fmla="*/ 0 w 243"/>
                <a:gd name="T19" fmla="*/ 63 h 107"/>
                <a:gd name="T20" fmla="*/ 0 w 243"/>
                <a:gd name="T21" fmla="*/ 73 h 107"/>
                <a:gd name="T22" fmla="*/ 3 w 243"/>
                <a:gd name="T23" fmla="*/ 81 h 107"/>
                <a:gd name="T24" fmla="*/ 7 w 243"/>
                <a:gd name="T25" fmla="*/ 88 h 107"/>
                <a:gd name="T26" fmla="*/ 13 w 243"/>
                <a:gd name="T27" fmla="*/ 94 h 107"/>
                <a:gd name="T28" fmla="*/ 21 w 243"/>
                <a:gd name="T29" fmla="*/ 100 h 107"/>
                <a:gd name="T30" fmla="*/ 28 w 243"/>
                <a:gd name="T31" fmla="*/ 104 h 107"/>
                <a:gd name="T32" fmla="*/ 38 w 243"/>
                <a:gd name="T33" fmla="*/ 107 h 107"/>
                <a:gd name="T34" fmla="*/ 46 w 243"/>
                <a:gd name="T35" fmla="*/ 107 h 107"/>
                <a:gd name="T36" fmla="*/ 195 w 243"/>
                <a:gd name="T37" fmla="*/ 107 h 107"/>
                <a:gd name="T38" fmla="*/ 205 w 243"/>
                <a:gd name="T39" fmla="*/ 107 h 107"/>
                <a:gd name="T40" fmla="*/ 215 w 243"/>
                <a:gd name="T41" fmla="*/ 104 h 107"/>
                <a:gd name="T42" fmla="*/ 222 w 243"/>
                <a:gd name="T43" fmla="*/ 100 h 107"/>
                <a:gd name="T44" fmla="*/ 230 w 243"/>
                <a:gd name="T45" fmla="*/ 94 h 107"/>
                <a:gd name="T46" fmla="*/ 236 w 243"/>
                <a:gd name="T47" fmla="*/ 88 h 107"/>
                <a:gd name="T48" fmla="*/ 240 w 243"/>
                <a:gd name="T49" fmla="*/ 81 h 107"/>
                <a:gd name="T50" fmla="*/ 242 w 243"/>
                <a:gd name="T51" fmla="*/ 73 h 107"/>
                <a:gd name="T52" fmla="*/ 243 w 243"/>
                <a:gd name="T53" fmla="*/ 63 h 107"/>
                <a:gd name="T54" fmla="*/ 243 w 243"/>
                <a:gd name="T55" fmla="*/ 46 h 107"/>
                <a:gd name="T56" fmla="*/ 242 w 243"/>
                <a:gd name="T57" fmla="*/ 36 h 107"/>
                <a:gd name="T58" fmla="*/ 240 w 243"/>
                <a:gd name="T59" fmla="*/ 29 h 107"/>
                <a:gd name="T60" fmla="*/ 236 w 243"/>
                <a:gd name="T61" fmla="*/ 21 h 107"/>
                <a:gd name="T62" fmla="*/ 230 w 243"/>
                <a:gd name="T63" fmla="*/ 13 h 107"/>
                <a:gd name="T64" fmla="*/ 222 w 243"/>
                <a:gd name="T65" fmla="*/ 8 h 107"/>
                <a:gd name="T66" fmla="*/ 215 w 243"/>
                <a:gd name="T67" fmla="*/ 4 h 107"/>
                <a:gd name="T68" fmla="*/ 205 w 243"/>
                <a:gd name="T69" fmla="*/ 2 h 107"/>
                <a:gd name="T70" fmla="*/ 195 w 243"/>
                <a:gd name="T71" fmla="*/ 0 h 107"/>
                <a:gd name="T72" fmla="*/ 46 w 243"/>
                <a:gd name="T7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107">
                  <a:moveTo>
                    <a:pt x="46" y="0"/>
                  </a:moveTo>
                  <a:lnTo>
                    <a:pt x="38" y="2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3" y="81"/>
                  </a:lnTo>
                  <a:lnTo>
                    <a:pt x="7" y="88"/>
                  </a:lnTo>
                  <a:lnTo>
                    <a:pt x="13" y="94"/>
                  </a:lnTo>
                  <a:lnTo>
                    <a:pt x="21" y="100"/>
                  </a:lnTo>
                  <a:lnTo>
                    <a:pt x="28" y="104"/>
                  </a:lnTo>
                  <a:lnTo>
                    <a:pt x="38" y="107"/>
                  </a:lnTo>
                  <a:lnTo>
                    <a:pt x="46" y="107"/>
                  </a:lnTo>
                  <a:lnTo>
                    <a:pt x="195" y="107"/>
                  </a:lnTo>
                  <a:lnTo>
                    <a:pt x="205" y="107"/>
                  </a:lnTo>
                  <a:lnTo>
                    <a:pt x="215" y="104"/>
                  </a:lnTo>
                  <a:lnTo>
                    <a:pt x="222" y="100"/>
                  </a:lnTo>
                  <a:lnTo>
                    <a:pt x="230" y="94"/>
                  </a:lnTo>
                  <a:lnTo>
                    <a:pt x="236" y="88"/>
                  </a:lnTo>
                  <a:lnTo>
                    <a:pt x="240" y="81"/>
                  </a:lnTo>
                  <a:lnTo>
                    <a:pt x="242" y="73"/>
                  </a:lnTo>
                  <a:lnTo>
                    <a:pt x="243" y="63"/>
                  </a:lnTo>
                  <a:lnTo>
                    <a:pt x="243" y="46"/>
                  </a:lnTo>
                  <a:lnTo>
                    <a:pt x="242" y="36"/>
                  </a:lnTo>
                  <a:lnTo>
                    <a:pt x="240" y="29"/>
                  </a:lnTo>
                  <a:lnTo>
                    <a:pt x="236" y="21"/>
                  </a:lnTo>
                  <a:lnTo>
                    <a:pt x="230" y="13"/>
                  </a:lnTo>
                  <a:lnTo>
                    <a:pt x="222" y="8"/>
                  </a:lnTo>
                  <a:lnTo>
                    <a:pt x="215" y="4"/>
                  </a:lnTo>
                  <a:lnTo>
                    <a:pt x="205" y="2"/>
                  </a:lnTo>
                  <a:lnTo>
                    <a:pt x="195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4" name="Freeform 304"/>
            <p:cNvSpPr>
              <a:spLocks/>
            </p:cNvSpPr>
            <p:nvPr/>
          </p:nvSpPr>
          <p:spPr bwMode="auto">
            <a:xfrm flipH="1">
              <a:off x="5068" y="1361"/>
              <a:ext cx="235" cy="16"/>
            </a:xfrm>
            <a:custGeom>
              <a:avLst/>
              <a:gdLst>
                <a:gd name="T0" fmla="*/ 227 w 235"/>
                <a:gd name="T1" fmla="*/ 16 h 16"/>
                <a:gd name="T2" fmla="*/ 219 w 235"/>
                <a:gd name="T3" fmla="*/ 16 h 16"/>
                <a:gd name="T4" fmla="*/ 212 w 235"/>
                <a:gd name="T5" fmla="*/ 16 h 16"/>
                <a:gd name="T6" fmla="*/ 194 w 235"/>
                <a:gd name="T7" fmla="*/ 16 h 16"/>
                <a:gd name="T8" fmla="*/ 189 w 235"/>
                <a:gd name="T9" fmla="*/ 16 h 16"/>
                <a:gd name="T10" fmla="*/ 171 w 235"/>
                <a:gd name="T11" fmla="*/ 16 h 16"/>
                <a:gd name="T12" fmla="*/ 156 w 235"/>
                <a:gd name="T13" fmla="*/ 16 h 16"/>
                <a:gd name="T14" fmla="*/ 143 w 235"/>
                <a:gd name="T15" fmla="*/ 16 h 16"/>
                <a:gd name="T16" fmla="*/ 133 w 235"/>
                <a:gd name="T17" fmla="*/ 16 h 16"/>
                <a:gd name="T18" fmla="*/ 125 w 235"/>
                <a:gd name="T19" fmla="*/ 8 h 16"/>
                <a:gd name="T20" fmla="*/ 116 w 235"/>
                <a:gd name="T21" fmla="*/ 16 h 16"/>
                <a:gd name="T22" fmla="*/ 54 w 235"/>
                <a:gd name="T23" fmla="*/ 16 h 16"/>
                <a:gd name="T24" fmla="*/ 47 w 235"/>
                <a:gd name="T25" fmla="*/ 16 h 16"/>
                <a:gd name="T26" fmla="*/ 39 w 235"/>
                <a:gd name="T27" fmla="*/ 16 h 16"/>
                <a:gd name="T28" fmla="*/ 31 w 235"/>
                <a:gd name="T29" fmla="*/ 16 h 16"/>
                <a:gd name="T30" fmla="*/ 24 w 235"/>
                <a:gd name="T31" fmla="*/ 16 h 16"/>
                <a:gd name="T32" fmla="*/ 8 w 235"/>
                <a:gd name="T33" fmla="*/ 16 h 16"/>
                <a:gd name="T34" fmla="*/ 0 w 235"/>
                <a:gd name="T35" fmla="*/ 16 h 16"/>
                <a:gd name="T36" fmla="*/ 8 w 235"/>
                <a:gd name="T37" fmla="*/ 0 h 16"/>
                <a:gd name="T38" fmla="*/ 24 w 235"/>
                <a:gd name="T39" fmla="*/ 0 h 16"/>
                <a:gd name="T40" fmla="*/ 219 w 235"/>
                <a:gd name="T41" fmla="*/ 0 h 16"/>
                <a:gd name="T42" fmla="*/ 227 w 235"/>
                <a:gd name="T43" fmla="*/ 0 h 16"/>
                <a:gd name="T44" fmla="*/ 235 w 235"/>
                <a:gd name="T45" fmla="*/ 8 h 16"/>
                <a:gd name="T46" fmla="*/ 227 w 235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5" h="16">
                  <a:moveTo>
                    <a:pt x="227" y="16"/>
                  </a:moveTo>
                  <a:lnTo>
                    <a:pt x="219" y="16"/>
                  </a:lnTo>
                  <a:lnTo>
                    <a:pt x="212" y="16"/>
                  </a:lnTo>
                  <a:lnTo>
                    <a:pt x="194" y="16"/>
                  </a:lnTo>
                  <a:lnTo>
                    <a:pt x="189" y="16"/>
                  </a:lnTo>
                  <a:lnTo>
                    <a:pt x="171" y="16"/>
                  </a:lnTo>
                  <a:lnTo>
                    <a:pt x="156" y="16"/>
                  </a:lnTo>
                  <a:lnTo>
                    <a:pt x="143" y="16"/>
                  </a:lnTo>
                  <a:lnTo>
                    <a:pt x="133" y="16"/>
                  </a:lnTo>
                  <a:lnTo>
                    <a:pt x="125" y="8"/>
                  </a:lnTo>
                  <a:lnTo>
                    <a:pt x="116" y="16"/>
                  </a:lnTo>
                  <a:lnTo>
                    <a:pt x="54" y="16"/>
                  </a:lnTo>
                  <a:lnTo>
                    <a:pt x="47" y="16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19" y="0"/>
                  </a:lnTo>
                  <a:lnTo>
                    <a:pt x="227" y="0"/>
                  </a:lnTo>
                  <a:lnTo>
                    <a:pt x="235" y="8"/>
                  </a:lnTo>
                  <a:lnTo>
                    <a:pt x="227" y="16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5" name="Freeform 305"/>
            <p:cNvSpPr>
              <a:spLocks/>
            </p:cNvSpPr>
            <p:nvPr/>
          </p:nvSpPr>
          <p:spPr bwMode="auto">
            <a:xfrm flipH="1">
              <a:off x="5064" y="1361"/>
              <a:ext cx="27" cy="35"/>
            </a:xfrm>
            <a:custGeom>
              <a:avLst/>
              <a:gdLst>
                <a:gd name="T0" fmla="*/ 27 w 27"/>
                <a:gd name="T1" fmla="*/ 16 h 35"/>
                <a:gd name="T2" fmla="*/ 23 w 27"/>
                <a:gd name="T3" fmla="*/ 10 h 35"/>
                <a:gd name="T4" fmla="*/ 15 w 27"/>
                <a:gd name="T5" fmla="*/ 0 h 35"/>
                <a:gd name="T6" fmla="*/ 7 w 27"/>
                <a:gd name="T7" fmla="*/ 0 h 35"/>
                <a:gd name="T8" fmla="*/ 7 w 27"/>
                <a:gd name="T9" fmla="*/ 10 h 35"/>
                <a:gd name="T10" fmla="*/ 0 w 27"/>
                <a:gd name="T11" fmla="*/ 10 h 35"/>
                <a:gd name="T12" fmla="*/ 0 w 27"/>
                <a:gd name="T13" fmla="*/ 18 h 35"/>
                <a:gd name="T14" fmla="*/ 0 w 27"/>
                <a:gd name="T15" fmla="*/ 25 h 35"/>
                <a:gd name="T16" fmla="*/ 7 w 27"/>
                <a:gd name="T17" fmla="*/ 35 h 35"/>
                <a:gd name="T18" fmla="*/ 15 w 27"/>
                <a:gd name="T19" fmla="*/ 35 h 35"/>
                <a:gd name="T20" fmla="*/ 21 w 27"/>
                <a:gd name="T21" fmla="*/ 31 h 35"/>
                <a:gd name="T22" fmla="*/ 25 w 27"/>
                <a:gd name="T23" fmla="*/ 23 h 35"/>
                <a:gd name="T24" fmla="*/ 27 w 27"/>
                <a:gd name="T2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5">
                  <a:moveTo>
                    <a:pt x="27" y="16"/>
                  </a:moveTo>
                  <a:lnTo>
                    <a:pt x="23" y="1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7" y="35"/>
                  </a:lnTo>
                  <a:lnTo>
                    <a:pt x="15" y="35"/>
                  </a:lnTo>
                  <a:lnTo>
                    <a:pt x="21" y="31"/>
                  </a:lnTo>
                  <a:lnTo>
                    <a:pt x="25" y="23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6" name="Oval 306"/>
            <p:cNvSpPr>
              <a:spLocks noChangeArrowheads="1"/>
            </p:cNvSpPr>
            <p:nvPr/>
          </p:nvSpPr>
          <p:spPr bwMode="auto">
            <a:xfrm flipH="1">
              <a:off x="5072" y="1361"/>
              <a:ext cx="27" cy="31"/>
            </a:xfrm>
            <a:prstGeom prst="ellipse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7" name="Rectangle 307"/>
            <p:cNvSpPr>
              <a:spLocks noChangeArrowheads="1"/>
            </p:cNvSpPr>
            <p:nvPr/>
          </p:nvSpPr>
          <p:spPr bwMode="auto">
            <a:xfrm flipH="1">
              <a:off x="3303" y="1202"/>
              <a:ext cx="1932" cy="90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8" name="Freeform 308"/>
            <p:cNvSpPr>
              <a:spLocks/>
            </p:cNvSpPr>
            <p:nvPr/>
          </p:nvSpPr>
          <p:spPr bwMode="auto">
            <a:xfrm flipH="1">
              <a:off x="4782" y="1315"/>
              <a:ext cx="234" cy="100"/>
            </a:xfrm>
            <a:custGeom>
              <a:avLst/>
              <a:gdLst>
                <a:gd name="T0" fmla="*/ 234 w 234"/>
                <a:gd name="T1" fmla="*/ 100 h 100"/>
                <a:gd name="T2" fmla="*/ 232 w 234"/>
                <a:gd name="T3" fmla="*/ 89 h 100"/>
                <a:gd name="T4" fmla="*/ 228 w 234"/>
                <a:gd name="T5" fmla="*/ 69 h 100"/>
                <a:gd name="T6" fmla="*/ 224 w 234"/>
                <a:gd name="T7" fmla="*/ 58 h 100"/>
                <a:gd name="T8" fmla="*/ 199 w 234"/>
                <a:gd name="T9" fmla="*/ 29 h 100"/>
                <a:gd name="T10" fmla="*/ 182 w 234"/>
                <a:gd name="T11" fmla="*/ 16 h 100"/>
                <a:gd name="T12" fmla="*/ 142 w 234"/>
                <a:gd name="T13" fmla="*/ 2 h 100"/>
                <a:gd name="T14" fmla="*/ 128 w 234"/>
                <a:gd name="T15" fmla="*/ 2 h 100"/>
                <a:gd name="T16" fmla="*/ 105 w 234"/>
                <a:gd name="T17" fmla="*/ 2 h 100"/>
                <a:gd name="T18" fmla="*/ 92 w 234"/>
                <a:gd name="T19" fmla="*/ 2 h 100"/>
                <a:gd name="T20" fmla="*/ 53 w 234"/>
                <a:gd name="T21" fmla="*/ 16 h 100"/>
                <a:gd name="T22" fmla="*/ 34 w 234"/>
                <a:gd name="T23" fmla="*/ 29 h 100"/>
                <a:gd name="T24" fmla="*/ 11 w 234"/>
                <a:gd name="T25" fmla="*/ 58 h 100"/>
                <a:gd name="T26" fmla="*/ 5 w 234"/>
                <a:gd name="T27" fmla="*/ 69 h 100"/>
                <a:gd name="T28" fmla="*/ 2 w 234"/>
                <a:gd name="T29" fmla="*/ 89 h 100"/>
                <a:gd name="T30" fmla="*/ 13 w 234"/>
                <a:gd name="T31" fmla="*/ 98 h 100"/>
                <a:gd name="T32" fmla="*/ 15 w 234"/>
                <a:gd name="T33" fmla="*/ 81 h 100"/>
                <a:gd name="T34" fmla="*/ 11 w 234"/>
                <a:gd name="T35" fmla="*/ 69 h 100"/>
                <a:gd name="T36" fmla="*/ 19 w 234"/>
                <a:gd name="T37" fmla="*/ 67 h 100"/>
                <a:gd name="T38" fmla="*/ 44 w 234"/>
                <a:gd name="T39" fmla="*/ 37 h 100"/>
                <a:gd name="T40" fmla="*/ 55 w 234"/>
                <a:gd name="T41" fmla="*/ 21 h 100"/>
                <a:gd name="T42" fmla="*/ 76 w 234"/>
                <a:gd name="T43" fmla="*/ 19 h 100"/>
                <a:gd name="T44" fmla="*/ 96 w 234"/>
                <a:gd name="T45" fmla="*/ 8 h 100"/>
                <a:gd name="T46" fmla="*/ 105 w 234"/>
                <a:gd name="T47" fmla="*/ 14 h 100"/>
                <a:gd name="T48" fmla="*/ 128 w 234"/>
                <a:gd name="T49" fmla="*/ 14 h 100"/>
                <a:gd name="T50" fmla="*/ 140 w 234"/>
                <a:gd name="T51" fmla="*/ 8 h 100"/>
                <a:gd name="T52" fmla="*/ 157 w 234"/>
                <a:gd name="T53" fmla="*/ 19 h 100"/>
                <a:gd name="T54" fmla="*/ 180 w 234"/>
                <a:gd name="T55" fmla="*/ 21 h 100"/>
                <a:gd name="T56" fmla="*/ 190 w 234"/>
                <a:gd name="T57" fmla="*/ 37 h 100"/>
                <a:gd name="T58" fmla="*/ 215 w 234"/>
                <a:gd name="T59" fmla="*/ 67 h 100"/>
                <a:gd name="T60" fmla="*/ 222 w 234"/>
                <a:gd name="T61" fmla="*/ 69 h 100"/>
                <a:gd name="T62" fmla="*/ 219 w 234"/>
                <a:gd name="T63" fmla="*/ 81 h 100"/>
                <a:gd name="T64" fmla="*/ 221 w 234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100">
                  <a:moveTo>
                    <a:pt x="221" y="100"/>
                  </a:moveTo>
                  <a:lnTo>
                    <a:pt x="234" y="100"/>
                  </a:lnTo>
                  <a:lnTo>
                    <a:pt x="234" y="98"/>
                  </a:lnTo>
                  <a:lnTo>
                    <a:pt x="232" y="89"/>
                  </a:lnTo>
                  <a:lnTo>
                    <a:pt x="232" y="81"/>
                  </a:lnTo>
                  <a:lnTo>
                    <a:pt x="228" y="69"/>
                  </a:lnTo>
                  <a:lnTo>
                    <a:pt x="228" y="67"/>
                  </a:lnTo>
                  <a:lnTo>
                    <a:pt x="224" y="58"/>
                  </a:lnTo>
                  <a:lnTo>
                    <a:pt x="213" y="42"/>
                  </a:lnTo>
                  <a:lnTo>
                    <a:pt x="199" y="29"/>
                  </a:lnTo>
                  <a:lnTo>
                    <a:pt x="184" y="17"/>
                  </a:lnTo>
                  <a:lnTo>
                    <a:pt x="182" y="16"/>
                  </a:lnTo>
                  <a:lnTo>
                    <a:pt x="163" y="8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105" y="2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73" y="8"/>
                  </a:lnTo>
                  <a:lnTo>
                    <a:pt x="53" y="16"/>
                  </a:lnTo>
                  <a:lnTo>
                    <a:pt x="52" y="17"/>
                  </a:lnTo>
                  <a:lnTo>
                    <a:pt x="34" y="29"/>
                  </a:lnTo>
                  <a:lnTo>
                    <a:pt x="21" y="42"/>
                  </a:lnTo>
                  <a:lnTo>
                    <a:pt x="11" y="58"/>
                  </a:lnTo>
                  <a:lnTo>
                    <a:pt x="7" y="67"/>
                  </a:lnTo>
                  <a:lnTo>
                    <a:pt x="5" y="69"/>
                  </a:lnTo>
                  <a:lnTo>
                    <a:pt x="2" y="81"/>
                  </a:lnTo>
                  <a:lnTo>
                    <a:pt x="2" y="89"/>
                  </a:lnTo>
                  <a:lnTo>
                    <a:pt x="0" y="98"/>
                  </a:lnTo>
                  <a:lnTo>
                    <a:pt x="13" y="98"/>
                  </a:lnTo>
                  <a:lnTo>
                    <a:pt x="13" y="89"/>
                  </a:lnTo>
                  <a:lnTo>
                    <a:pt x="15" y="81"/>
                  </a:lnTo>
                  <a:lnTo>
                    <a:pt x="17" y="69"/>
                  </a:lnTo>
                  <a:lnTo>
                    <a:pt x="11" y="69"/>
                  </a:lnTo>
                  <a:lnTo>
                    <a:pt x="15" y="75"/>
                  </a:lnTo>
                  <a:lnTo>
                    <a:pt x="19" y="67"/>
                  </a:lnTo>
                  <a:lnTo>
                    <a:pt x="30" y="52"/>
                  </a:lnTo>
                  <a:lnTo>
                    <a:pt x="44" y="37"/>
                  </a:lnTo>
                  <a:lnTo>
                    <a:pt x="59" y="27"/>
                  </a:lnTo>
                  <a:lnTo>
                    <a:pt x="55" y="21"/>
                  </a:lnTo>
                  <a:lnTo>
                    <a:pt x="57" y="27"/>
                  </a:lnTo>
                  <a:lnTo>
                    <a:pt x="76" y="19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6" y="14"/>
                  </a:lnTo>
                  <a:lnTo>
                    <a:pt x="105" y="14"/>
                  </a:lnTo>
                  <a:lnTo>
                    <a:pt x="117" y="12"/>
                  </a:lnTo>
                  <a:lnTo>
                    <a:pt x="128" y="14"/>
                  </a:lnTo>
                  <a:lnTo>
                    <a:pt x="140" y="14"/>
                  </a:lnTo>
                  <a:lnTo>
                    <a:pt x="140" y="8"/>
                  </a:lnTo>
                  <a:lnTo>
                    <a:pt x="138" y="14"/>
                  </a:lnTo>
                  <a:lnTo>
                    <a:pt x="157" y="19"/>
                  </a:lnTo>
                  <a:lnTo>
                    <a:pt x="176" y="27"/>
                  </a:lnTo>
                  <a:lnTo>
                    <a:pt x="180" y="21"/>
                  </a:lnTo>
                  <a:lnTo>
                    <a:pt x="174" y="27"/>
                  </a:lnTo>
                  <a:lnTo>
                    <a:pt x="190" y="37"/>
                  </a:lnTo>
                  <a:lnTo>
                    <a:pt x="205" y="52"/>
                  </a:lnTo>
                  <a:lnTo>
                    <a:pt x="215" y="67"/>
                  </a:lnTo>
                  <a:lnTo>
                    <a:pt x="219" y="75"/>
                  </a:lnTo>
                  <a:lnTo>
                    <a:pt x="222" y="69"/>
                  </a:lnTo>
                  <a:lnTo>
                    <a:pt x="217" y="69"/>
                  </a:lnTo>
                  <a:lnTo>
                    <a:pt x="219" y="81"/>
                  </a:lnTo>
                  <a:lnTo>
                    <a:pt x="221" y="89"/>
                  </a:lnTo>
                  <a:lnTo>
                    <a:pt x="221" y="98"/>
                  </a:lnTo>
                  <a:lnTo>
                    <a:pt x="221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09" name="Rectangle 309"/>
            <p:cNvSpPr>
              <a:spLocks noChangeArrowheads="1"/>
            </p:cNvSpPr>
            <p:nvPr/>
          </p:nvSpPr>
          <p:spPr bwMode="auto">
            <a:xfrm flipH="1">
              <a:off x="3522" y="1405"/>
              <a:ext cx="388" cy="22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0" name="Rectangle 310"/>
            <p:cNvSpPr>
              <a:spLocks noChangeArrowheads="1"/>
            </p:cNvSpPr>
            <p:nvPr/>
          </p:nvSpPr>
          <p:spPr bwMode="auto">
            <a:xfrm flipH="1">
              <a:off x="3522" y="1425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1" name="Rectangle 311"/>
            <p:cNvSpPr>
              <a:spLocks noChangeArrowheads="1"/>
            </p:cNvSpPr>
            <p:nvPr/>
          </p:nvSpPr>
          <p:spPr bwMode="auto">
            <a:xfrm flipH="1">
              <a:off x="3522" y="1434"/>
              <a:ext cx="388" cy="2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2" name="Rectangle 312"/>
            <p:cNvSpPr>
              <a:spLocks noChangeArrowheads="1"/>
            </p:cNvSpPr>
            <p:nvPr/>
          </p:nvSpPr>
          <p:spPr bwMode="auto">
            <a:xfrm flipH="1">
              <a:off x="4212" y="1283"/>
              <a:ext cx="25" cy="26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3" name="Freeform 313"/>
            <p:cNvSpPr>
              <a:spLocks/>
            </p:cNvSpPr>
            <p:nvPr/>
          </p:nvSpPr>
          <p:spPr bwMode="auto">
            <a:xfrm flipH="1">
              <a:off x="3820" y="1315"/>
              <a:ext cx="230" cy="100"/>
            </a:xfrm>
            <a:custGeom>
              <a:avLst/>
              <a:gdLst>
                <a:gd name="T0" fmla="*/ 230 w 230"/>
                <a:gd name="T1" fmla="*/ 100 h 100"/>
                <a:gd name="T2" fmla="*/ 230 w 230"/>
                <a:gd name="T3" fmla="*/ 89 h 100"/>
                <a:gd name="T4" fmla="*/ 226 w 230"/>
                <a:gd name="T5" fmla="*/ 69 h 100"/>
                <a:gd name="T6" fmla="*/ 221 w 230"/>
                <a:gd name="T7" fmla="*/ 58 h 100"/>
                <a:gd name="T8" fmla="*/ 198 w 230"/>
                <a:gd name="T9" fmla="*/ 29 h 100"/>
                <a:gd name="T10" fmla="*/ 178 w 230"/>
                <a:gd name="T11" fmla="*/ 16 h 100"/>
                <a:gd name="T12" fmla="*/ 140 w 230"/>
                <a:gd name="T13" fmla="*/ 2 h 100"/>
                <a:gd name="T14" fmla="*/ 125 w 230"/>
                <a:gd name="T15" fmla="*/ 2 h 100"/>
                <a:gd name="T16" fmla="*/ 103 w 230"/>
                <a:gd name="T17" fmla="*/ 2 h 100"/>
                <a:gd name="T18" fmla="*/ 90 w 230"/>
                <a:gd name="T19" fmla="*/ 2 h 100"/>
                <a:gd name="T20" fmla="*/ 52 w 230"/>
                <a:gd name="T21" fmla="*/ 16 h 100"/>
                <a:gd name="T22" fmla="*/ 32 w 230"/>
                <a:gd name="T23" fmla="*/ 29 h 100"/>
                <a:gd name="T24" fmla="*/ 9 w 230"/>
                <a:gd name="T25" fmla="*/ 58 h 100"/>
                <a:gd name="T26" fmla="*/ 4 w 230"/>
                <a:gd name="T27" fmla="*/ 69 h 100"/>
                <a:gd name="T28" fmla="*/ 0 w 230"/>
                <a:gd name="T29" fmla="*/ 89 h 100"/>
                <a:gd name="T30" fmla="*/ 11 w 230"/>
                <a:gd name="T31" fmla="*/ 98 h 100"/>
                <a:gd name="T32" fmla="*/ 13 w 230"/>
                <a:gd name="T33" fmla="*/ 81 h 100"/>
                <a:gd name="T34" fmla="*/ 9 w 230"/>
                <a:gd name="T35" fmla="*/ 69 h 100"/>
                <a:gd name="T36" fmla="*/ 17 w 230"/>
                <a:gd name="T37" fmla="*/ 67 h 100"/>
                <a:gd name="T38" fmla="*/ 42 w 230"/>
                <a:gd name="T39" fmla="*/ 37 h 100"/>
                <a:gd name="T40" fmla="*/ 53 w 230"/>
                <a:gd name="T41" fmla="*/ 21 h 100"/>
                <a:gd name="T42" fmla="*/ 75 w 230"/>
                <a:gd name="T43" fmla="*/ 19 h 100"/>
                <a:gd name="T44" fmla="*/ 92 w 230"/>
                <a:gd name="T45" fmla="*/ 8 h 100"/>
                <a:gd name="T46" fmla="*/ 103 w 230"/>
                <a:gd name="T47" fmla="*/ 14 h 100"/>
                <a:gd name="T48" fmla="*/ 125 w 230"/>
                <a:gd name="T49" fmla="*/ 14 h 100"/>
                <a:gd name="T50" fmla="*/ 136 w 230"/>
                <a:gd name="T51" fmla="*/ 8 h 100"/>
                <a:gd name="T52" fmla="*/ 155 w 230"/>
                <a:gd name="T53" fmla="*/ 19 h 100"/>
                <a:gd name="T54" fmla="*/ 176 w 230"/>
                <a:gd name="T55" fmla="*/ 21 h 100"/>
                <a:gd name="T56" fmla="*/ 188 w 230"/>
                <a:gd name="T57" fmla="*/ 37 h 100"/>
                <a:gd name="T58" fmla="*/ 211 w 230"/>
                <a:gd name="T59" fmla="*/ 67 h 100"/>
                <a:gd name="T60" fmla="*/ 221 w 230"/>
                <a:gd name="T61" fmla="*/ 69 h 100"/>
                <a:gd name="T62" fmla="*/ 217 w 230"/>
                <a:gd name="T63" fmla="*/ 81 h 100"/>
                <a:gd name="T64" fmla="*/ 219 w 230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100">
                  <a:moveTo>
                    <a:pt x="219" y="100"/>
                  </a:moveTo>
                  <a:lnTo>
                    <a:pt x="230" y="100"/>
                  </a:lnTo>
                  <a:lnTo>
                    <a:pt x="230" y="98"/>
                  </a:lnTo>
                  <a:lnTo>
                    <a:pt x="230" y="89"/>
                  </a:lnTo>
                  <a:lnTo>
                    <a:pt x="228" y="81"/>
                  </a:lnTo>
                  <a:lnTo>
                    <a:pt x="226" y="69"/>
                  </a:lnTo>
                  <a:lnTo>
                    <a:pt x="224" y="67"/>
                  </a:lnTo>
                  <a:lnTo>
                    <a:pt x="221" y="58"/>
                  </a:lnTo>
                  <a:lnTo>
                    <a:pt x="211" y="42"/>
                  </a:lnTo>
                  <a:lnTo>
                    <a:pt x="198" y="29"/>
                  </a:lnTo>
                  <a:lnTo>
                    <a:pt x="180" y="17"/>
                  </a:lnTo>
                  <a:lnTo>
                    <a:pt x="178" y="16"/>
                  </a:lnTo>
                  <a:lnTo>
                    <a:pt x="159" y="8"/>
                  </a:lnTo>
                  <a:lnTo>
                    <a:pt x="140" y="2"/>
                  </a:lnTo>
                  <a:lnTo>
                    <a:pt x="136" y="2"/>
                  </a:lnTo>
                  <a:lnTo>
                    <a:pt x="125" y="2"/>
                  </a:lnTo>
                  <a:lnTo>
                    <a:pt x="115" y="0"/>
                  </a:lnTo>
                  <a:lnTo>
                    <a:pt x="103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69" y="8"/>
                  </a:lnTo>
                  <a:lnTo>
                    <a:pt x="52" y="16"/>
                  </a:lnTo>
                  <a:lnTo>
                    <a:pt x="50" y="17"/>
                  </a:lnTo>
                  <a:lnTo>
                    <a:pt x="32" y="29"/>
                  </a:lnTo>
                  <a:lnTo>
                    <a:pt x="19" y="42"/>
                  </a:lnTo>
                  <a:lnTo>
                    <a:pt x="9" y="58"/>
                  </a:lnTo>
                  <a:lnTo>
                    <a:pt x="5" y="67"/>
                  </a:lnTo>
                  <a:lnTo>
                    <a:pt x="4" y="69"/>
                  </a:lnTo>
                  <a:lnTo>
                    <a:pt x="2" y="81"/>
                  </a:lnTo>
                  <a:lnTo>
                    <a:pt x="0" y="89"/>
                  </a:lnTo>
                  <a:lnTo>
                    <a:pt x="0" y="98"/>
                  </a:lnTo>
                  <a:lnTo>
                    <a:pt x="11" y="98"/>
                  </a:lnTo>
                  <a:lnTo>
                    <a:pt x="11" y="89"/>
                  </a:lnTo>
                  <a:lnTo>
                    <a:pt x="13" y="81"/>
                  </a:lnTo>
                  <a:lnTo>
                    <a:pt x="17" y="69"/>
                  </a:lnTo>
                  <a:lnTo>
                    <a:pt x="9" y="69"/>
                  </a:lnTo>
                  <a:lnTo>
                    <a:pt x="13" y="75"/>
                  </a:lnTo>
                  <a:lnTo>
                    <a:pt x="17" y="67"/>
                  </a:lnTo>
                  <a:lnTo>
                    <a:pt x="28" y="52"/>
                  </a:lnTo>
                  <a:lnTo>
                    <a:pt x="42" y="37"/>
                  </a:lnTo>
                  <a:lnTo>
                    <a:pt x="57" y="27"/>
                  </a:lnTo>
                  <a:lnTo>
                    <a:pt x="53" y="21"/>
                  </a:lnTo>
                  <a:lnTo>
                    <a:pt x="55" y="27"/>
                  </a:lnTo>
                  <a:lnTo>
                    <a:pt x="75" y="19"/>
                  </a:lnTo>
                  <a:lnTo>
                    <a:pt x="96" y="14"/>
                  </a:lnTo>
                  <a:lnTo>
                    <a:pt x="92" y="8"/>
                  </a:lnTo>
                  <a:lnTo>
                    <a:pt x="92" y="14"/>
                  </a:lnTo>
                  <a:lnTo>
                    <a:pt x="103" y="14"/>
                  </a:lnTo>
                  <a:lnTo>
                    <a:pt x="115" y="12"/>
                  </a:lnTo>
                  <a:lnTo>
                    <a:pt x="125" y="14"/>
                  </a:lnTo>
                  <a:lnTo>
                    <a:pt x="136" y="14"/>
                  </a:lnTo>
                  <a:lnTo>
                    <a:pt x="136" y="8"/>
                  </a:lnTo>
                  <a:lnTo>
                    <a:pt x="134" y="14"/>
                  </a:lnTo>
                  <a:lnTo>
                    <a:pt x="155" y="19"/>
                  </a:lnTo>
                  <a:lnTo>
                    <a:pt x="174" y="27"/>
                  </a:lnTo>
                  <a:lnTo>
                    <a:pt x="176" y="21"/>
                  </a:lnTo>
                  <a:lnTo>
                    <a:pt x="173" y="27"/>
                  </a:lnTo>
                  <a:lnTo>
                    <a:pt x="188" y="37"/>
                  </a:lnTo>
                  <a:lnTo>
                    <a:pt x="201" y="52"/>
                  </a:lnTo>
                  <a:lnTo>
                    <a:pt x="211" y="67"/>
                  </a:lnTo>
                  <a:lnTo>
                    <a:pt x="217" y="75"/>
                  </a:lnTo>
                  <a:lnTo>
                    <a:pt x="221" y="69"/>
                  </a:lnTo>
                  <a:lnTo>
                    <a:pt x="215" y="69"/>
                  </a:lnTo>
                  <a:lnTo>
                    <a:pt x="217" y="81"/>
                  </a:lnTo>
                  <a:lnTo>
                    <a:pt x="219" y="89"/>
                  </a:lnTo>
                  <a:lnTo>
                    <a:pt x="219" y="98"/>
                  </a:lnTo>
                  <a:lnTo>
                    <a:pt x="219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4" name="Freeform 314"/>
            <p:cNvSpPr>
              <a:spLocks/>
            </p:cNvSpPr>
            <p:nvPr/>
          </p:nvSpPr>
          <p:spPr bwMode="auto">
            <a:xfrm flipH="1">
              <a:off x="3599" y="1315"/>
              <a:ext cx="232" cy="100"/>
            </a:xfrm>
            <a:custGeom>
              <a:avLst/>
              <a:gdLst>
                <a:gd name="T0" fmla="*/ 232 w 232"/>
                <a:gd name="T1" fmla="*/ 100 h 100"/>
                <a:gd name="T2" fmla="*/ 232 w 232"/>
                <a:gd name="T3" fmla="*/ 89 h 100"/>
                <a:gd name="T4" fmla="*/ 226 w 232"/>
                <a:gd name="T5" fmla="*/ 69 h 100"/>
                <a:gd name="T6" fmla="*/ 222 w 232"/>
                <a:gd name="T7" fmla="*/ 58 h 100"/>
                <a:gd name="T8" fmla="*/ 197 w 232"/>
                <a:gd name="T9" fmla="*/ 29 h 100"/>
                <a:gd name="T10" fmla="*/ 180 w 232"/>
                <a:gd name="T11" fmla="*/ 16 h 100"/>
                <a:gd name="T12" fmla="*/ 140 w 232"/>
                <a:gd name="T13" fmla="*/ 2 h 100"/>
                <a:gd name="T14" fmla="*/ 126 w 232"/>
                <a:gd name="T15" fmla="*/ 2 h 100"/>
                <a:gd name="T16" fmla="*/ 105 w 232"/>
                <a:gd name="T17" fmla="*/ 2 h 100"/>
                <a:gd name="T18" fmla="*/ 92 w 232"/>
                <a:gd name="T19" fmla="*/ 2 h 100"/>
                <a:gd name="T20" fmla="*/ 51 w 232"/>
                <a:gd name="T21" fmla="*/ 16 h 100"/>
                <a:gd name="T22" fmla="*/ 34 w 232"/>
                <a:gd name="T23" fmla="*/ 29 h 100"/>
                <a:gd name="T24" fmla="*/ 9 w 232"/>
                <a:gd name="T25" fmla="*/ 58 h 100"/>
                <a:gd name="T26" fmla="*/ 5 w 232"/>
                <a:gd name="T27" fmla="*/ 69 h 100"/>
                <a:gd name="T28" fmla="*/ 2 w 232"/>
                <a:gd name="T29" fmla="*/ 89 h 100"/>
                <a:gd name="T30" fmla="*/ 11 w 232"/>
                <a:gd name="T31" fmla="*/ 98 h 100"/>
                <a:gd name="T32" fmla="*/ 13 w 232"/>
                <a:gd name="T33" fmla="*/ 81 h 100"/>
                <a:gd name="T34" fmla="*/ 11 w 232"/>
                <a:gd name="T35" fmla="*/ 69 h 100"/>
                <a:gd name="T36" fmla="*/ 19 w 232"/>
                <a:gd name="T37" fmla="*/ 67 h 100"/>
                <a:gd name="T38" fmla="*/ 44 w 232"/>
                <a:gd name="T39" fmla="*/ 37 h 100"/>
                <a:gd name="T40" fmla="*/ 53 w 232"/>
                <a:gd name="T41" fmla="*/ 21 h 100"/>
                <a:gd name="T42" fmla="*/ 75 w 232"/>
                <a:gd name="T43" fmla="*/ 19 h 100"/>
                <a:gd name="T44" fmla="*/ 94 w 232"/>
                <a:gd name="T45" fmla="*/ 8 h 100"/>
                <a:gd name="T46" fmla="*/ 105 w 232"/>
                <a:gd name="T47" fmla="*/ 14 h 100"/>
                <a:gd name="T48" fmla="*/ 126 w 232"/>
                <a:gd name="T49" fmla="*/ 14 h 100"/>
                <a:gd name="T50" fmla="*/ 138 w 232"/>
                <a:gd name="T51" fmla="*/ 8 h 100"/>
                <a:gd name="T52" fmla="*/ 155 w 232"/>
                <a:gd name="T53" fmla="*/ 19 h 100"/>
                <a:gd name="T54" fmla="*/ 178 w 232"/>
                <a:gd name="T55" fmla="*/ 21 h 100"/>
                <a:gd name="T56" fmla="*/ 188 w 232"/>
                <a:gd name="T57" fmla="*/ 37 h 100"/>
                <a:gd name="T58" fmla="*/ 213 w 232"/>
                <a:gd name="T59" fmla="*/ 67 h 100"/>
                <a:gd name="T60" fmla="*/ 220 w 232"/>
                <a:gd name="T61" fmla="*/ 69 h 100"/>
                <a:gd name="T62" fmla="*/ 219 w 232"/>
                <a:gd name="T63" fmla="*/ 81 h 100"/>
                <a:gd name="T64" fmla="*/ 220 w 232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100">
                  <a:moveTo>
                    <a:pt x="220" y="100"/>
                  </a:moveTo>
                  <a:lnTo>
                    <a:pt x="232" y="100"/>
                  </a:lnTo>
                  <a:lnTo>
                    <a:pt x="232" y="98"/>
                  </a:lnTo>
                  <a:lnTo>
                    <a:pt x="232" y="89"/>
                  </a:lnTo>
                  <a:lnTo>
                    <a:pt x="230" y="81"/>
                  </a:lnTo>
                  <a:lnTo>
                    <a:pt x="226" y="69"/>
                  </a:lnTo>
                  <a:lnTo>
                    <a:pt x="226" y="67"/>
                  </a:lnTo>
                  <a:lnTo>
                    <a:pt x="222" y="58"/>
                  </a:lnTo>
                  <a:lnTo>
                    <a:pt x="213" y="42"/>
                  </a:lnTo>
                  <a:lnTo>
                    <a:pt x="197" y="29"/>
                  </a:lnTo>
                  <a:lnTo>
                    <a:pt x="182" y="17"/>
                  </a:lnTo>
                  <a:lnTo>
                    <a:pt x="180" y="16"/>
                  </a:lnTo>
                  <a:lnTo>
                    <a:pt x="161" y="8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26" y="2"/>
                  </a:lnTo>
                  <a:lnTo>
                    <a:pt x="115" y="0"/>
                  </a:lnTo>
                  <a:lnTo>
                    <a:pt x="105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71" y="8"/>
                  </a:lnTo>
                  <a:lnTo>
                    <a:pt x="51" y="16"/>
                  </a:lnTo>
                  <a:lnTo>
                    <a:pt x="50" y="17"/>
                  </a:lnTo>
                  <a:lnTo>
                    <a:pt x="34" y="29"/>
                  </a:lnTo>
                  <a:lnTo>
                    <a:pt x="21" y="42"/>
                  </a:lnTo>
                  <a:lnTo>
                    <a:pt x="9" y="58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2" y="81"/>
                  </a:lnTo>
                  <a:lnTo>
                    <a:pt x="2" y="89"/>
                  </a:lnTo>
                  <a:lnTo>
                    <a:pt x="0" y="98"/>
                  </a:lnTo>
                  <a:lnTo>
                    <a:pt x="11" y="98"/>
                  </a:lnTo>
                  <a:lnTo>
                    <a:pt x="13" y="89"/>
                  </a:lnTo>
                  <a:lnTo>
                    <a:pt x="13" y="81"/>
                  </a:lnTo>
                  <a:lnTo>
                    <a:pt x="17" y="69"/>
                  </a:lnTo>
                  <a:lnTo>
                    <a:pt x="11" y="69"/>
                  </a:lnTo>
                  <a:lnTo>
                    <a:pt x="15" y="75"/>
                  </a:lnTo>
                  <a:lnTo>
                    <a:pt x="19" y="67"/>
                  </a:lnTo>
                  <a:lnTo>
                    <a:pt x="28" y="52"/>
                  </a:lnTo>
                  <a:lnTo>
                    <a:pt x="44" y="37"/>
                  </a:lnTo>
                  <a:lnTo>
                    <a:pt x="59" y="27"/>
                  </a:lnTo>
                  <a:lnTo>
                    <a:pt x="53" y="21"/>
                  </a:lnTo>
                  <a:lnTo>
                    <a:pt x="57" y="27"/>
                  </a:lnTo>
                  <a:lnTo>
                    <a:pt x="75" y="19"/>
                  </a:lnTo>
                  <a:lnTo>
                    <a:pt x="96" y="14"/>
                  </a:lnTo>
                  <a:lnTo>
                    <a:pt x="94" y="8"/>
                  </a:lnTo>
                  <a:lnTo>
                    <a:pt x="94" y="14"/>
                  </a:lnTo>
                  <a:lnTo>
                    <a:pt x="105" y="14"/>
                  </a:lnTo>
                  <a:lnTo>
                    <a:pt x="115" y="12"/>
                  </a:lnTo>
                  <a:lnTo>
                    <a:pt x="126" y="14"/>
                  </a:lnTo>
                  <a:lnTo>
                    <a:pt x="138" y="14"/>
                  </a:lnTo>
                  <a:lnTo>
                    <a:pt x="138" y="8"/>
                  </a:lnTo>
                  <a:lnTo>
                    <a:pt x="136" y="14"/>
                  </a:lnTo>
                  <a:lnTo>
                    <a:pt x="155" y="19"/>
                  </a:lnTo>
                  <a:lnTo>
                    <a:pt x="174" y="27"/>
                  </a:lnTo>
                  <a:lnTo>
                    <a:pt x="178" y="21"/>
                  </a:lnTo>
                  <a:lnTo>
                    <a:pt x="172" y="27"/>
                  </a:lnTo>
                  <a:lnTo>
                    <a:pt x="188" y="37"/>
                  </a:lnTo>
                  <a:lnTo>
                    <a:pt x="203" y="52"/>
                  </a:lnTo>
                  <a:lnTo>
                    <a:pt x="213" y="67"/>
                  </a:lnTo>
                  <a:lnTo>
                    <a:pt x="217" y="75"/>
                  </a:lnTo>
                  <a:lnTo>
                    <a:pt x="220" y="69"/>
                  </a:lnTo>
                  <a:lnTo>
                    <a:pt x="215" y="69"/>
                  </a:lnTo>
                  <a:lnTo>
                    <a:pt x="219" y="81"/>
                  </a:lnTo>
                  <a:lnTo>
                    <a:pt x="219" y="89"/>
                  </a:lnTo>
                  <a:lnTo>
                    <a:pt x="220" y="98"/>
                  </a:lnTo>
                  <a:lnTo>
                    <a:pt x="220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5" name="Freeform 315"/>
            <p:cNvSpPr>
              <a:spLocks/>
            </p:cNvSpPr>
            <p:nvPr/>
          </p:nvSpPr>
          <p:spPr bwMode="auto">
            <a:xfrm flipH="1">
              <a:off x="3376" y="1315"/>
              <a:ext cx="235" cy="100"/>
            </a:xfrm>
            <a:custGeom>
              <a:avLst/>
              <a:gdLst>
                <a:gd name="T0" fmla="*/ 235 w 235"/>
                <a:gd name="T1" fmla="*/ 100 h 100"/>
                <a:gd name="T2" fmla="*/ 233 w 235"/>
                <a:gd name="T3" fmla="*/ 89 h 100"/>
                <a:gd name="T4" fmla="*/ 229 w 235"/>
                <a:gd name="T5" fmla="*/ 69 h 100"/>
                <a:gd name="T6" fmla="*/ 223 w 235"/>
                <a:gd name="T7" fmla="*/ 58 h 100"/>
                <a:gd name="T8" fmla="*/ 200 w 235"/>
                <a:gd name="T9" fmla="*/ 29 h 100"/>
                <a:gd name="T10" fmla="*/ 181 w 235"/>
                <a:gd name="T11" fmla="*/ 16 h 100"/>
                <a:gd name="T12" fmla="*/ 141 w 235"/>
                <a:gd name="T13" fmla="*/ 2 h 100"/>
                <a:gd name="T14" fmla="*/ 127 w 235"/>
                <a:gd name="T15" fmla="*/ 2 h 100"/>
                <a:gd name="T16" fmla="*/ 106 w 235"/>
                <a:gd name="T17" fmla="*/ 2 h 100"/>
                <a:gd name="T18" fmla="*/ 91 w 235"/>
                <a:gd name="T19" fmla="*/ 2 h 100"/>
                <a:gd name="T20" fmla="*/ 52 w 235"/>
                <a:gd name="T21" fmla="*/ 16 h 100"/>
                <a:gd name="T22" fmla="*/ 33 w 235"/>
                <a:gd name="T23" fmla="*/ 29 h 100"/>
                <a:gd name="T24" fmla="*/ 10 w 235"/>
                <a:gd name="T25" fmla="*/ 58 h 100"/>
                <a:gd name="T26" fmla="*/ 4 w 235"/>
                <a:gd name="T27" fmla="*/ 69 h 100"/>
                <a:gd name="T28" fmla="*/ 0 w 235"/>
                <a:gd name="T29" fmla="*/ 89 h 100"/>
                <a:gd name="T30" fmla="*/ 12 w 235"/>
                <a:gd name="T31" fmla="*/ 98 h 100"/>
                <a:gd name="T32" fmla="*/ 14 w 235"/>
                <a:gd name="T33" fmla="*/ 81 h 100"/>
                <a:gd name="T34" fmla="*/ 12 w 235"/>
                <a:gd name="T35" fmla="*/ 69 h 100"/>
                <a:gd name="T36" fmla="*/ 20 w 235"/>
                <a:gd name="T37" fmla="*/ 67 h 100"/>
                <a:gd name="T38" fmla="*/ 43 w 235"/>
                <a:gd name="T39" fmla="*/ 37 h 100"/>
                <a:gd name="T40" fmla="*/ 54 w 235"/>
                <a:gd name="T41" fmla="*/ 21 h 100"/>
                <a:gd name="T42" fmla="*/ 75 w 235"/>
                <a:gd name="T43" fmla="*/ 19 h 100"/>
                <a:gd name="T44" fmla="*/ 95 w 235"/>
                <a:gd name="T45" fmla="*/ 8 h 100"/>
                <a:gd name="T46" fmla="*/ 106 w 235"/>
                <a:gd name="T47" fmla="*/ 14 h 100"/>
                <a:gd name="T48" fmla="*/ 127 w 235"/>
                <a:gd name="T49" fmla="*/ 14 h 100"/>
                <a:gd name="T50" fmla="*/ 139 w 235"/>
                <a:gd name="T51" fmla="*/ 8 h 100"/>
                <a:gd name="T52" fmla="*/ 158 w 235"/>
                <a:gd name="T53" fmla="*/ 19 h 100"/>
                <a:gd name="T54" fmla="*/ 179 w 235"/>
                <a:gd name="T55" fmla="*/ 21 h 100"/>
                <a:gd name="T56" fmla="*/ 191 w 235"/>
                <a:gd name="T57" fmla="*/ 37 h 100"/>
                <a:gd name="T58" fmla="*/ 216 w 235"/>
                <a:gd name="T59" fmla="*/ 67 h 100"/>
                <a:gd name="T60" fmla="*/ 223 w 235"/>
                <a:gd name="T61" fmla="*/ 69 h 100"/>
                <a:gd name="T62" fmla="*/ 219 w 235"/>
                <a:gd name="T63" fmla="*/ 81 h 100"/>
                <a:gd name="T64" fmla="*/ 221 w 235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100">
                  <a:moveTo>
                    <a:pt x="221" y="100"/>
                  </a:moveTo>
                  <a:lnTo>
                    <a:pt x="235" y="100"/>
                  </a:lnTo>
                  <a:lnTo>
                    <a:pt x="235" y="98"/>
                  </a:lnTo>
                  <a:lnTo>
                    <a:pt x="233" y="89"/>
                  </a:lnTo>
                  <a:lnTo>
                    <a:pt x="233" y="81"/>
                  </a:lnTo>
                  <a:lnTo>
                    <a:pt x="229" y="69"/>
                  </a:lnTo>
                  <a:lnTo>
                    <a:pt x="227" y="67"/>
                  </a:lnTo>
                  <a:lnTo>
                    <a:pt x="223" y="58"/>
                  </a:lnTo>
                  <a:lnTo>
                    <a:pt x="214" y="42"/>
                  </a:lnTo>
                  <a:lnTo>
                    <a:pt x="200" y="29"/>
                  </a:lnTo>
                  <a:lnTo>
                    <a:pt x="183" y="17"/>
                  </a:lnTo>
                  <a:lnTo>
                    <a:pt x="181" y="16"/>
                  </a:lnTo>
                  <a:lnTo>
                    <a:pt x="164" y="8"/>
                  </a:lnTo>
                  <a:lnTo>
                    <a:pt x="141" y="2"/>
                  </a:lnTo>
                  <a:lnTo>
                    <a:pt x="139" y="2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72" y="8"/>
                  </a:lnTo>
                  <a:lnTo>
                    <a:pt x="52" y="16"/>
                  </a:lnTo>
                  <a:lnTo>
                    <a:pt x="50" y="17"/>
                  </a:lnTo>
                  <a:lnTo>
                    <a:pt x="33" y="29"/>
                  </a:lnTo>
                  <a:lnTo>
                    <a:pt x="20" y="42"/>
                  </a:lnTo>
                  <a:lnTo>
                    <a:pt x="10" y="58"/>
                  </a:lnTo>
                  <a:lnTo>
                    <a:pt x="6" y="67"/>
                  </a:lnTo>
                  <a:lnTo>
                    <a:pt x="4" y="69"/>
                  </a:lnTo>
                  <a:lnTo>
                    <a:pt x="2" y="81"/>
                  </a:lnTo>
                  <a:lnTo>
                    <a:pt x="0" y="89"/>
                  </a:lnTo>
                  <a:lnTo>
                    <a:pt x="0" y="98"/>
                  </a:lnTo>
                  <a:lnTo>
                    <a:pt x="12" y="98"/>
                  </a:lnTo>
                  <a:lnTo>
                    <a:pt x="12" y="89"/>
                  </a:lnTo>
                  <a:lnTo>
                    <a:pt x="14" y="81"/>
                  </a:lnTo>
                  <a:lnTo>
                    <a:pt x="18" y="69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20" y="67"/>
                  </a:lnTo>
                  <a:lnTo>
                    <a:pt x="29" y="52"/>
                  </a:lnTo>
                  <a:lnTo>
                    <a:pt x="43" y="37"/>
                  </a:lnTo>
                  <a:lnTo>
                    <a:pt x="60" y="27"/>
                  </a:lnTo>
                  <a:lnTo>
                    <a:pt x="54" y="21"/>
                  </a:lnTo>
                  <a:lnTo>
                    <a:pt x="56" y="27"/>
                  </a:lnTo>
                  <a:lnTo>
                    <a:pt x="75" y="19"/>
                  </a:lnTo>
                  <a:lnTo>
                    <a:pt x="97" y="14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106" y="14"/>
                  </a:lnTo>
                  <a:lnTo>
                    <a:pt x="116" y="12"/>
                  </a:lnTo>
                  <a:lnTo>
                    <a:pt x="127" y="14"/>
                  </a:lnTo>
                  <a:lnTo>
                    <a:pt x="139" y="14"/>
                  </a:lnTo>
                  <a:lnTo>
                    <a:pt x="139" y="8"/>
                  </a:lnTo>
                  <a:lnTo>
                    <a:pt x="137" y="14"/>
                  </a:lnTo>
                  <a:lnTo>
                    <a:pt x="158" y="19"/>
                  </a:lnTo>
                  <a:lnTo>
                    <a:pt x="177" y="27"/>
                  </a:lnTo>
                  <a:lnTo>
                    <a:pt x="179" y="21"/>
                  </a:lnTo>
                  <a:lnTo>
                    <a:pt x="175" y="27"/>
                  </a:lnTo>
                  <a:lnTo>
                    <a:pt x="191" y="37"/>
                  </a:lnTo>
                  <a:lnTo>
                    <a:pt x="204" y="52"/>
                  </a:lnTo>
                  <a:lnTo>
                    <a:pt x="216" y="67"/>
                  </a:lnTo>
                  <a:lnTo>
                    <a:pt x="219" y="75"/>
                  </a:lnTo>
                  <a:lnTo>
                    <a:pt x="223" y="69"/>
                  </a:lnTo>
                  <a:lnTo>
                    <a:pt x="218" y="69"/>
                  </a:lnTo>
                  <a:lnTo>
                    <a:pt x="219" y="81"/>
                  </a:lnTo>
                  <a:lnTo>
                    <a:pt x="221" y="89"/>
                  </a:lnTo>
                  <a:lnTo>
                    <a:pt x="221" y="98"/>
                  </a:lnTo>
                  <a:lnTo>
                    <a:pt x="221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6" name="Freeform 316"/>
            <p:cNvSpPr>
              <a:spLocks/>
            </p:cNvSpPr>
            <p:nvPr/>
          </p:nvSpPr>
          <p:spPr bwMode="auto">
            <a:xfrm flipH="1">
              <a:off x="5687" y="1210"/>
              <a:ext cx="40" cy="178"/>
            </a:xfrm>
            <a:custGeom>
              <a:avLst/>
              <a:gdLst>
                <a:gd name="T0" fmla="*/ 40 w 40"/>
                <a:gd name="T1" fmla="*/ 0 h 178"/>
                <a:gd name="T2" fmla="*/ 40 w 40"/>
                <a:gd name="T3" fmla="*/ 178 h 178"/>
                <a:gd name="T4" fmla="*/ 25 w 40"/>
                <a:gd name="T5" fmla="*/ 178 h 178"/>
                <a:gd name="T6" fmla="*/ 15 w 40"/>
                <a:gd name="T7" fmla="*/ 178 h 178"/>
                <a:gd name="T8" fmla="*/ 0 w 40"/>
                <a:gd name="T9" fmla="*/ 178 h 178"/>
                <a:gd name="T10" fmla="*/ 0 w 40"/>
                <a:gd name="T11" fmla="*/ 9 h 178"/>
                <a:gd name="T12" fmla="*/ 15 w 40"/>
                <a:gd name="T13" fmla="*/ 0 h 178"/>
                <a:gd name="T14" fmla="*/ 25 w 40"/>
                <a:gd name="T15" fmla="*/ 0 h 178"/>
                <a:gd name="T16" fmla="*/ 40 w 40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78">
                  <a:moveTo>
                    <a:pt x="40" y="0"/>
                  </a:moveTo>
                  <a:lnTo>
                    <a:pt x="40" y="178"/>
                  </a:lnTo>
                  <a:lnTo>
                    <a:pt x="25" y="178"/>
                  </a:lnTo>
                  <a:lnTo>
                    <a:pt x="15" y="178"/>
                  </a:lnTo>
                  <a:lnTo>
                    <a:pt x="0" y="178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7" name="Freeform 317"/>
            <p:cNvSpPr>
              <a:spLocks/>
            </p:cNvSpPr>
            <p:nvPr/>
          </p:nvSpPr>
          <p:spPr bwMode="auto">
            <a:xfrm flipH="1">
              <a:off x="5687" y="1331"/>
              <a:ext cx="32" cy="73"/>
            </a:xfrm>
            <a:custGeom>
              <a:avLst/>
              <a:gdLst>
                <a:gd name="T0" fmla="*/ 32 w 32"/>
                <a:gd name="T1" fmla="*/ 0 h 73"/>
                <a:gd name="T2" fmla="*/ 25 w 32"/>
                <a:gd name="T3" fmla="*/ 0 h 73"/>
                <a:gd name="T4" fmla="*/ 17 w 32"/>
                <a:gd name="T5" fmla="*/ 0 h 73"/>
                <a:gd name="T6" fmla="*/ 17 w 32"/>
                <a:gd name="T7" fmla="*/ 17 h 73"/>
                <a:gd name="T8" fmla="*/ 0 w 32"/>
                <a:gd name="T9" fmla="*/ 17 h 73"/>
                <a:gd name="T10" fmla="*/ 0 w 32"/>
                <a:gd name="T11" fmla="*/ 73 h 73"/>
                <a:gd name="T12" fmla="*/ 7 w 32"/>
                <a:gd name="T13" fmla="*/ 73 h 73"/>
                <a:gd name="T14" fmla="*/ 17 w 32"/>
                <a:gd name="T15" fmla="*/ 73 h 73"/>
                <a:gd name="T16" fmla="*/ 25 w 32"/>
                <a:gd name="T17" fmla="*/ 73 h 73"/>
                <a:gd name="T18" fmla="*/ 32 w 32"/>
                <a:gd name="T19" fmla="*/ 73 h 73"/>
                <a:gd name="T20" fmla="*/ 32 w 32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3">
                  <a:moveTo>
                    <a:pt x="32" y="0"/>
                  </a:moveTo>
                  <a:lnTo>
                    <a:pt x="25" y="0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73"/>
                  </a:lnTo>
                  <a:lnTo>
                    <a:pt x="7" y="73"/>
                  </a:lnTo>
                  <a:lnTo>
                    <a:pt x="17" y="73"/>
                  </a:lnTo>
                  <a:lnTo>
                    <a:pt x="25" y="73"/>
                  </a:lnTo>
                  <a:lnTo>
                    <a:pt x="32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8" name="Freeform 318"/>
            <p:cNvSpPr>
              <a:spLocks/>
            </p:cNvSpPr>
            <p:nvPr/>
          </p:nvSpPr>
          <p:spPr bwMode="auto">
            <a:xfrm flipH="1">
              <a:off x="5671" y="1361"/>
              <a:ext cx="23" cy="35"/>
            </a:xfrm>
            <a:custGeom>
              <a:avLst/>
              <a:gdLst>
                <a:gd name="T0" fmla="*/ 0 w 23"/>
                <a:gd name="T1" fmla="*/ 35 h 35"/>
                <a:gd name="T2" fmla="*/ 7 w 23"/>
                <a:gd name="T3" fmla="*/ 35 h 35"/>
                <a:gd name="T4" fmla="*/ 15 w 23"/>
                <a:gd name="T5" fmla="*/ 35 h 35"/>
                <a:gd name="T6" fmla="*/ 23 w 23"/>
                <a:gd name="T7" fmla="*/ 0 h 35"/>
                <a:gd name="T8" fmla="*/ 15 w 23"/>
                <a:gd name="T9" fmla="*/ 8 h 35"/>
                <a:gd name="T10" fmla="*/ 7 w 23"/>
                <a:gd name="T11" fmla="*/ 8 h 35"/>
                <a:gd name="T12" fmla="*/ 7 w 23"/>
                <a:gd name="T13" fmla="*/ 18 h 35"/>
                <a:gd name="T14" fmla="*/ 0 w 23"/>
                <a:gd name="T15" fmla="*/ 27 h 35"/>
                <a:gd name="T16" fmla="*/ 0 w 2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7" y="35"/>
                  </a:lnTo>
                  <a:lnTo>
                    <a:pt x="15" y="35"/>
                  </a:lnTo>
                  <a:lnTo>
                    <a:pt x="23" y="0"/>
                  </a:lnTo>
                  <a:lnTo>
                    <a:pt x="15" y="8"/>
                  </a:lnTo>
                  <a:lnTo>
                    <a:pt x="7" y="8"/>
                  </a:lnTo>
                  <a:lnTo>
                    <a:pt x="7" y="18"/>
                  </a:lnTo>
                  <a:lnTo>
                    <a:pt x="0" y="2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19" name="Freeform 319"/>
            <p:cNvSpPr>
              <a:spLocks/>
            </p:cNvSpPr>
            <p:nvPr/>
          </p:nvSpPr>
          <p:spPr bwMode="auto">
            <a:xfrm flipH="1">
              <a:off x="5374" y="1315"/>
              <a:ext cx="242" cy="135"/>
            </a:xfrm>
            <a:custGeom>
              <a:avLst/>
              <a:gdLst>
                <a:gd name="T0" fmla="*/ 0 w 242"/>
                <a:gd name="T1" fmla="*/ 135 h 135"/>
                <a:gd name="T2" fmla="*/ 242 w 242"/>
                <a:gd name="T3" fmla="*/ 135 h 135"/>
                <a:gd name="T4" fmla="*/ 242 w 242"/>
                <a:gd name="T5" fmla="*/ 64 h 135"/>
                <a:gd name="T6" fmla="*/ 202 w 242"/>
                <a:gd name="T7" fmla="*/ 27 h 135"/>
                <a:gd name="T8" fmla="*/ 118 w 242"/>
                <a:gd name="T9" fmla="*/ 0 h 135"/>
                <a:gd name="T10" fmla="*/ 47 w 242"/>
                <a:gd name="T11" fmla="*/ 17 h 135"/>
                <a:gd name="T12" fmla="*/ 0 w 242"/>
                <a:gd name="T13" fmla="*/ 71 h 135"/>
                <a:gd name="T14" fmla="*/ 0 w 242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35">
                  <a:moveTo>
                    <a:pt x="0" y="135"/>
                  </a:moveTo>
                  <a:lnTo>
                    <a:pt x="242" y="135"/>
                  </a:lnTo>
                  <a:lnTo>
                    <a:pt x="242" y="64"/>
                  </a:lnTo>
                  <a:lnTo>
                    <a:pt x="202" y="27"/>
                  </a:lnTo>
                  <a:lnTo>
                    <a:pt x="118" y="0"/>
                  </a:lnTo>
                  <a:lnTo>
                    <a:pt x="47" y="17"/>
                  </a:lnTo>
                  <a:lnTo>
                    <a:pt x="0" y="71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CECEC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0" name="Freeform 320"/>
            <p:cNvSpPr>
              <a:spLocks/>
            </p:cNvSpPr>
            <p:nvPr/>
          </p:nvSpPr>
          <p:spPr bwMode="auto">
            <a:xfrm flipH="1">
              <a:off x="5318" y="891"/>
              <a:ext cx="432" cy="559"/>
            </a:xfrm>
            <a:custGeom>
              <a:avLst/>
              <a:gdLst>
                <a:gd name="T0" fmla="*/ 56 w 432"/>
                <a:gd name="T1" fmla="*/ 102 h 559"/>
                <a:gd name="T2" fmla="*/ 56 w 432"/>
                <a:gd name="T3" fmla="*/ 86 h 559"/>
                <a:gd name="T4" fmla="*/ 71 w 432"/>
                <a:gd name="T5" fmla="*/ 55 h 559"/>
                <a:gd name="T6" fmla="*/ 96 w 432"/>
                <a:gd name="T7" fmla="*/ 34 h 559"/>
                <a:gd name="T8" fmla="*/ 119 w 432"/>
                <a:gd name="T9" fmla="*/ 23 h 559"/>
                <a:gd name="T10" fmla="*/ 173 w 432"/>
                <a:gd name="T11" fmla="*/ 7 h 559"/>
                <a:gd name="T12" fmla="*/ 244 w 432"/>
                <a:gd name="T13" fmla="*/ 0 h 559"/>
                <a:gd name="T14" fmla="*/ 432 w 432"/>
                <a:gd name="T15" fmla="*/ 0 h 559"/>
                <a:gd name="T16" fmla="*/ 432 w 432"/>
                <a:gd name="T17" fmla="*/ 559 h 559"/>
                <a:gd name="T18" fmla="*/ 378 w 432"/>
                <a:gd name="T19" fmla="*/ 559 h 559"/>
                <a:gd name="T20" fmla="*/ 369 w 432"/>
                <a:gd name="T21" fmla="*/ 520 h 559"/>
                <a:gd name="T22" fmla="*/ 361 w 432"/>
                <a:gd name="T23" fmla="*/ 495 h 559"/>
                <a:gd name="T24" fmla="*/ 342 w 432"/>
                <a:gd name="T25" fmla="*/ 466 h 559"/>
                <a:gd name="T26" fmla="*/ 307 w 432"/>
                <a:gd name="T27" fmla="*/ 438 h 559"/>
                <a:gd name="T28" fmla="*/ 257 w 432"/>
                <a:gd name="T29" fmla="*/ 428 h 559"/>
                <a:gd name="T30" fmla="*/ 202 w 432"/>
                <a:gd name="T31" fmla="*/ 443 h 559"/>
                <a:gd name="T32" fmla="*/ 163 w 432"/>
                <a:gd name="T33" fmla="*/ 480 h 559"/>
                <a:gd name="T34" fmla="*/ 148 w 432"/>
                <a:gd name="T35" fmla="*/ 503 h 559"/>
                <a:gd name="T36" fmla="*/ 140 w 432"/>
                <a:gd name="T37" fmla="*/ 528 h 559"/>
                <a:gd name="T38" fmla="*/ 140 w 432"/>
                <a:gd name="T39" fmla="*/ 559 h 559"/>
                <a:gd name="T40" fmla="*/ 31 w 432"/>
                <a:gd name="T41" fmla="*/ 559 h 559"/>
                <a:gd name="T42" fmla="*/ 23 w 432"/>
                <a:gd name="T43" fmla="*/ 486 h 559"/>
                <a:gd name="T44" fmla="*/ 8 w 432"/>
                <a:gd name="T45" fmla="*/ 424 h 559"/>
                <a:gd name="T46" fmla="*/ 0 w 432"/>
                <a:gd name="T47" fmla="*/ 374 h 559"/>
                <a:gd name="T48" fmla="*/ 0 w 432"/>
                <a:gd name="T49" fmla="*/ 328 h 559"/>
                <a:gd name="T50" fmla="*/ 56 w 432"/>
                <a:gd name="T51" fmla="*/ 10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2" h="559">
                  <a:moveTo>
                    <a:pt x="56" y="102"/>
                  </a:moveTo>
                  <a:lnTo>
                    <a:pt x="56" y="86"/>
                  </a:lnTo>
                  <a:lnTo>
                    <a:pt x="71" y="55"/>
                  </a:lnTo>
                  <a:lnTo>
                    <a:pt x="96" y="34"/>
                  </a:lnTo>
                  <a:lnTo>
                    <a:pt x="119" y="23"/>
                  </a:lnTo>
                  <a:lnTo>
                    <a:pt x="173" y="7"/>
                  </a:lnTo>
                  <a:lnTo>
                    <a:pt x="244" y="0"/>
                  </a:lnTo>
                  <a:lnTo>
                    <a:pt x="432" y="0"/>
                  </a:lnTo>
                  <a:lnTo>
                    <a:pt x="432" y="559"/>
                  </a:lnTo>
                  <a:lnTo>
                    <a:pt x="378" y="559"/>
                  </a:lnTo>
                  <a:lnTo>
                    <a:pt x="369" y="520"/>
                  </a:lnTo>
                  <a:lnTo>
                    <a:pt x="361" y="495"/>
                  </a:lnTo>
                  <a:lnTo>
                    <a:pt x="342" y="466"/>
                  </a:lnTo>
                  <a:lnTo>
                    <a:pt x="307" y="438"/>
                  </a:lnTo>
                  <a:lnTo>
                    <a:pt x="257" y="428"/>
                  </a:lnTo>
                  <a:lnTo>
                    <a:pt x="202" y="443"/>
                  </a:lnTo>
                  <a:lnTo>
                    <a:pt x="163" y="480"/>
                  </a:lnTo>
                  <a:lnTo>
                    <a:pt x="148" y="503"/>
                  </a:lnTo>
                  <a:lnTo>
                    <a:pt x="140" y="528"/>
                  </a:lnTo>
                  <a:lnTo>
                    <a:pt x="140" y="559"/>
                  </a:lnTo>
                  <a:lnTo>
                    <a:pt x="31" y="559"/>
                  </a:lnTo>
                  <a:lnTo>
                    <a:pt x="23" y="486"/>
                  </a:lnTo>
                  <a:lnTo>
                    <a:pt x="8" y="424"/>
                  </a:lnTo>
                  <a:lnTo>
                    <a:pt x="0" y="374"/>
                  </a:lnTo>
                  <a:lnTo>
                    <a:pt x="0" y="328"/>
                  </a:lnTo>
                  <a:lnTo>
                    <a:pt x="56" y="102"/>
                  </a:lnTo>
                  <a:close/>
                </a:path>
              </a:pathLst>
            </a:custGeom>
            <a:solidFill>
              <a:srgbClr val="E6E6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1" name="Freeform 321"/>
            <p:cNvSpPr>
              <a:spLocks/>
            </p:cNvSpPr>
            <p:nvPr/>
          </p:nvSpPr>
          <p:spPr bwMode="auto">
            <a:xfrm flipH="1">
              <a:off x="5483" y="960"/>
              <a:ext cx="229" cy="401"/>
            </a:xfrm>
            <a:custGeom>
              <a:avLst/>
              <a:gdLst>
                <a:gd name="T0" fmla="*/ 87 w 229"/>
                <a:gd name="T1" fmla="*/ 0 h 401"/>
                <a:gd name="T2" fmla="*/ 56 w 229"/>
                <a:gd name="T3" fmla="*/ 8 h 401"/>
                <a:gd name="T4" fmla="*/ 47 w 229"/>
                <a:gd name="T5" fmla="*/ 25 h 401"/>
                <a:gd name="T6" fmla="*/ 39 w 229"/>
                <a:gd name="T7" fmla="*/ 57 h 401"/>
                <a:gd name="T8" fmla="*/ 10 w 229"/>
                <a:gd name="T9" fmla="*/ 217 h 401"/>
                <a:gd name="T10" fmla="*/ 0 w 229"/>
                <a:gd name="T11" fmla="*/ 265 h 401"/>
                <a:gd name="T12" fmla="*/ 0 w 229"/>
                <a:gd name="T13" fmla="*/ 282 h 401"/>
                <a:gd name="T14" fmla="*/ 10 w 229"/>
                <a:gd name="T15" fmla="*/ 401 h 401"/>
                <a:gd name="T16" fmla="*/ 114 w 229"/>
                <a:gd name="T17" fmla="*/ 401 h 401"/>
                <a:gd name="T18" fmla="*/ 125 w 229"/>
                <a:gd name="T19" fmla="*/ 386 h 401"/>
                <a:gd name="T20" fmla="*/ 141 w 229"/>
                <a:gd name="T21" fmla="*/ 369 h 401"/>
                <a:gd name="T22" fmla="*/ 158 w 229"/>
                <a:gd name="T23" fmla="*/ 355 h 401"/>
                <a:gd name="T24" fmla="*/ 185 w 229"/>
                <a:gd name="T25" fmla="*/ 344 h 401"/>
                <a:gd name="T26" fmla="*/ 208 w 229"/>
                <a:gd name="T27" fmla="*/ 340 h 401"/>
                <a:gd name="T28" fmla="*/ 229 w 229"/>
                <a:gd name="T29" fmla="*/ 340 h 401"/>
                <a:gd name="T30" fmla="*/ 229 w 229"/>
                <a:gd name="T31" fmla="*/ 0 h 401"/>
                <a:gd name="T32" fmla="*/ 95 w 229"/>
                <a:gd name="T33" fmla="*/ 0 h 401"/>
                <a:gd name="T34" fmla="*/ 87 w 229"/>
                <a:gd name="T35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401">
                  <a:moveTo>
                    <a:pt x="87" y="0"/>
                  </a:moveTo>
                  <a:lnTo>
                    <a:pt x="56" y="8"/>
                  </a:lnTo>
                  <a:lnTo>
                    <a:pt x="47" y="25"/>
                  </a:lnTo>
                  <a:lnTo>
                    <a:pt x="39" y="57"/>
                  </a:lnTo>
                  <a:lnTo>
                    <a:pt x="10" y="217"/>
                  </a:lnTo>
                  <a:lnTo>
                    <a:pt x="0" y="265"/>
                  </a:lnTo>
                  <a:lnTo>
                    <a:pt x="0" y="282"/>
                  </a:lnTo>
                  <a:lnTo>
                    <a:pt x="10" y="401"/>
                  </a:lnTo>
                  <a:lnTo>
                    <a:pt x="114" y="401"/>
                  </a:lnTo>
                  <a:lnTo>
                    <a:pt x="125" y="386"/>
                  </a:lnTo>
                  <a:lnTo>
                    <a:pt x="141" y="369"/>
                  </a:lnTo>
                  <a:lnTo>
                    <a:pt x="158" y="355"/>
                  </a:lnTo>
                  <a:lnTo>
                    <a:pt x="185" y="344"/>
                  </a:lnTo>
                  <a:lnTo>
                    <a:pt x="208" y="340"/>
                  </a:lnTo>
                  <a:lnTo>
                    <a:pt x="229" y="340"/>
                  </a:lnTo>
                  <a:lnTo>
                    <a:pt x="229" y="0"/>
                  </a:lnTo>
                  <a:lnTo>
                    <a:pt x="95" y="0"/>
                  </a:lnTo>
                  <a:lnTo>
                    <a:pt x="87" y="0"/>
                  </a:lnTo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2" name="Freeform 322"/>
            <p:cNvSpPr>
              <a:spLocks/>
            </p:cNvSpPr>
            <p:nvPr/>
          </p:nvSpPr>
          <p:spPr bwMode="auto">
            <a:xfrm flipH="1">
              <a:off x="5552" y="944"/>
              <a:ext cx="71" cy="25"/>
            </a:xfrm>
            <a:custGeom>
              <a:avLst/>
              <a:gdLst>
                <a:gd name="T0" fmla="*/ 23 w 71"/>
                <a:gd name="T1" fmla="*/ 0 h 25"/>
                <a:gd name="T2" fmla="*/ 61 w 71"/>
                <a:gd name="T3" fmla="*/ 0 h 25"/>
                <a:gd name="T4" fmla="*/ 71 w 71"/>
                <a:gd name="T5" fmla="*/ 25 h 25"/>
                <a:gd name="T6" fmla="*/ 0 w 71"/>
                <a:gd name="T7" fmla="*/ 25 h 25"/>
                <a:gd name="T8" fmla="*/ 0 w 71"/>
                <a:gd name="T9" fmla="*/ 16 h 25"/>
                <a:gd name="T10" fmla="*/ 15 w 71"/>
                <a:gd name="T11" fmla="*/ 8 h 25"/>
                <a:gd name="T12" fmla="*/ 23 w 71"/>
                <a:gd name="T13" fmla="*/ 8 h 25"/>
                <a:gd name="T14" fmla="*/ 23 w 7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25">
                  <a:moveTo>
                    <a:pt x="23" y="0"/>
                  </a:moveTo>
                  <a:lnTo>
                    <a:pt x="61" y="0"/>
                  </a:lnTo>
                  <a:lnTo>
                    <a:pt x="71" y="25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C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3" name="Freeform 323"/>
            <p:cNvSpPr>
              <a:spLocks/>
            </p:cNvSpPr>
            <p:nvPr/>
          </p:nvSpPr>
          <p:spPr bwMode="auto">
            <a:xfrm flipH="1">
              <a:off x="5491" y="1146"/>
              <a:ext cx="54" cy="14"/>
            </a:xfrm>
            <a:custGeom>
              <a:avLst/>
              <a:gdLst>
                <a:gd name="T0" fmla="*/ 0 w 54"/>
                <a:gd name="T1" fmla="*/ 0 h 14"/>
                <a:gd name="T2" fmla="*/ 39 w 54"/>
                <a:gd name="T3" fmla="*/ 0 h 14"/>
                <a:gd name="T4" fmla="*/ 54 w 54"/>
                <a:gd name="T5" fmla="*/ 0 h 14"/>
                <a:gd name="T6" fmla="*/ 54 w 54"/>
                <a:gd name="T7" fmla="*/ 14 h 14"/>
                <a:gd name="T8" fmla="*/ 16 w 54"/>
                <a:gd name="T9" fmla="*/ 14 h 14"/>
                <a:gd name="T10" fmla="*/ 8 w 54"/>
                <a:gd name="T11" fmla="*/ 14 h 14"/>
                <a:gd name="T12" fmla="*/ 16 w 54"/>
                <a:gd name="T13" fmla="*/ 14 h 14"/>
                <a:gd name="T14" fmla="*/ 8 w 54"/>
                <a:gd name="T15" fmla="*/ 14 h 14"/>
                <a:gd name="T16" fmla="*/ 0 w 5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0" y="0"/>
                  </a:moveTo>
                  <a:lnTo>
                    <a:pt x="39" y="0"/>
                  </a:lnTo>
                  <a:lnTo>
                    <a:pt x="54" y="0"/>
                  </a:lnTo>
                  <a:lnTo>
                    <a:pt x="54" y="14"/>
                  </a:lnTo>
                  <a:lnTo>
                    <a:pt x="16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4" name="Freeform 324"/>
            <p:cNvSpPr>
              <a:spLocks/>
            </p:cNvSpPr>
            <p:nvPr/>
          </p:nvSpPr>
          <p:spPr bwMode="auto">
            <a:xfrm flipH="1">
              <a:off x="5491" y="969"/>
              <a:ext cx="196" cy="169"/>
            </a:xfrm>
            <a:custGeom>
              <a:avLst/>
              <a:gdLst>
                <a:gd name="T0" fmla="*/ 94 w 196"/>
                <a:gd name="T1" fmla="*/ 0 h 169"/>
                <a:gd name="T2" fmla="*/ 56 w 196"/>
                <a:gd name="T3" fmla="*/ 8 h 169"/>
                <a:gd name="T4" fmla="*/ 37 w 196"/>
                <a:gd name="T5" fmla="*/ 12 h 169"/>
                <a:gd name="T6" fmla="*/ 31 w 196"/>
                <a:gd name="T7" fmla="*/ 41 h 169"/>
                <a:gd name="T8" fmla="*/ 0 w 196"/>
                <a:gd name="T9" fmla="*/ 169 h 169"/>
                <a:gd name="T10" fmla="*/ 196 w 196"/>
                <a:gd name="T11" fmla="*/ 169 h 169"/>
                <a:gd name="T12" fmla="*/ 196 w 196"/>
                <a:gd name="T13" fmla="*/ 0 h 169"/>
                <a:gd name="T14" fmla="*/ 94 w 196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9">
                  <a:moveTo>
                    <a:pt x="94" y="0"/>
                  </a:moveTo>
                  <a:lnTo>
                    <a:pt x="56" y="8"/>
                  </a:lnTo>
                  <a:lnTo>
                    <a:pt x="37" y="12"/>
                  </a:lnTo>
                  <a:lnTo>
                    <a:pt x="31" y="41"/>
                  </a:lnTo>
                  <a:lnTo>
                    <a:pt x="0" y="169"/>
                  </a:lnTo>
                  <a:lnTo>
                    <a:pt x="196" y="169"/>
                  </a:lnTo>
                  <a:lnTo>
                    <a:pt x="196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5" name="Freeform 325"/>
            <p:cNvSpPr>
              <a:spLocks/>
            </p:cNvSpPr>
            <p:nvPr/>
          </p:nvSpPr>
          <p:spPr bwMode="auto">
            <a:xfrm flipH="1">
              <a:off x="5491" y="977"/>
              <a:ext cx="188" cy="144"/>
            </a:xfrm>
            <a:custGeom>
              <a:avLst/>
              <a:gdLst>
                <a:gd name="T0" fmla="*/ 77 w 188"/>
                <a:gd name="T1" fmla="*/ 0 h 144"/>
                <a:gd name="T2" fmla="*/ 54 w 188"/>
                <a:gd name="T3" fmla="*/ 4 h 144"/>
                <a:gd name="T4" fmla="*/ 35 w 188"/>
                <a:gd name="T5" fmla="*/ 12 h 144"/>
                <a:gd name="T6" fmla="*/ 0 w 188"/>
                <a:gd name="T7" fmla="*/ 144 h 144"/>
                <a:gd name="T8" fmla="*/ 188 w 188"/>
                <a:gd name="T9" fmla="*/ 144 h 144"/>
                <a:gd name="T10" fmla="*/ 188 w 188"/>
                <a:gd name="T11" fmla="*/ 0 h 144"/>
                <a:gd name="T12" fmla="*/ 77 w 18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4">
                  <a:moveTo>
                    <a:pt x="77" y="0"/>
                  </a:moveTo>
                  <a:lnTo>
                    <a:pt x="54" y="4"/>
                  </a:lnTo>
                  <a:lnTo>
                    <a:pt x="35" y="12"/>
                  </a:lnTo>
                  <a:lnTo>
                    <a:pt x="0" y="144"/>
                  </a:lnTo>
                  <a:lnTo>
                    <a:pt x="188" y="144"/>
                  </a:lnTo>
                  <a:lnTo>
                    <a:pt x="188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91919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6" name="Rectangle 326"/>
            <p:cNvSpPr>
              <a:spLocks noChangeArrowheads="1"/>
            </p:cNvSpPr>
            <p:nvPr/>
          </p:nvSpPr>
          <p:spPr bwMode="auto">
            <a:xfrm flipH="1">
              <a:off x="5637" y="1434"/>
              <a:ext cx="57" cy="27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7" name="Freeform 327"/>
            <p:cNvSpPr>
              <a:spLocks/>
            </p:cNvSpPr>
            <p:nvPr/>
          </p:nvSpPr>
          <p:spPr bwMode="auto">
            <a:xfrm flipH="1">
              <a:off x="5702" y="1355"/>
              <a:ext cx="33" cy="41"/>
            </a:xfrm>
            <a:custGeom>
              <a:avLst/>
              <a:gdLst>
                <a:gd name="T0" fmla="*/ 18 w 33"/>
                <a:gd name="T1" fmla="*/ 0 h 41"/>
                <a:gd name="T2" fmla="*/ 0 w 33"/>
                <a:gd name="T3" fmla="*/ 0 h 41"/>
                <a:gd name="T4" fmla="*/ 0 w 33"/>
                <a:gd name="T5" fmla="*/ 41 h 41"/>
                <a:gd name="T6" fmla="*/ 18 w 33"/>
                <a:gd name="T7" fmla="*/ 41 h 41"/>
                <a:gd name="T8" fmla="*/ 18 w 33"/>
                <a:gd name="T9" fmla="*/ 16 h 41"/>
                <a:gd name="T10" fmla="*/ 25 w 33"/>
                <a:gd name="T11" fmla="*/ 8 h 41"/>
                <a:gd name="T12" fmla="*/ 33 w 33"/>
                <a:gd name="T13" fmla="*/ 0 h 41"/>
                <a:gd name="T14" fmla="*/ 18 w 3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18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18" y="16"/>
                  </a:lnTo>
                  <a:lnTo>
                    <a:pt x="25" y="8"/>
                  </a:lnTo>
                  <a:lnTo>
                    <a:pt x="3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8" name="Freeform 328"/>
            <p:cNvSpPr>
              <a:spLocks/>
            </p:cNvSpPr>
            <p:nvPr/>
          </p:nvSpPr>
          <p:spPr bwMode="auto">
            <a:xfrm flipH="1">
              <a:off x="5650" y="1388"/>
              <a:ext cx="21" cy="16"/>
            </a:xfrm>
            <a:custGeom>
              <a:avLst/>
              <a:gdLst>
                <a:gd name="T0" fmla="*/ 7 w 21"/>
                <a:gd name="T1" fmla="*/ 0 h 16"/>
                <a:gd name="T2" fmla="*/ 4 w 21"/>
                <a:gd name="T3" fmla="*/ 2 h 16"/>
                <a:gd name="T4" fmla="*/ 2 w 21"/>
                <a:gd name="T5" fmla="*/ 4 h 16"/>
                <a:gd name="T6" fmla="*/ 0 w 21"/>
                <a:gd name="T7" fmla="*/ 6 h 16"/>
                <a:gd name="T8" fmla="*/ 0 w 21"/>
                <a:gd name="T9" fmla="*/ 8 h 16"/>
                <a:gd name="T10" fmla="*/ 0 w 21"/>
                <a:gd name="T11" fmla="*/ 12 h 16"/>
                <a:gd name="T12" fmla="*/ 2 w 21"/>
                <a:gd name="T13" fmla="*/ 14 h 16"/>
                <a:gd name="T14" fmla="*/ 4 w 21"/>
                <a:gd name="T15" fmla="*/ 16 h 16"/>
                <a:gd name="T16" fmla="*/ 7 w 21"/>
                <a:gd name="T17" fmla="*/ 16 h 16"/>
                <a:gd name="T18" fmla="*/ 13 w 21"/>
                <a:gd name="T19" fmla="*/ 16 h 16"/>
                <a:gd name="T20" fmla="*/ 17 w 21"/>
                <a:gd name="T21" fmla="*/ 16 h 16"/>
                <a:gd name="T22" fmla="*/ 19 w 21"/>
                <a:gd name="T23" fmla="*/ 14 h 16"/>
                <a:gd name="T24" fmla="*/ 21 w 21"/>
                <a:gd name="T25" fmla="*/ 12 h 16"/>
                <a:gd name="T26" fmla="*/ 21 w 21"/>
                <a:gd name="T27" fmla="*/ 8 h 16"/>
                <a:gd name="T28" fmla="*/ 21 w 21"/>
                <a:gd name="T29" fmla="*/ 6 h 16"/>
                <a:gd name="T30" fmla="*/ 19 w 21"/>
                <a:gd name="T31" fmla="*/ 4 h 16"/>
                <a:gd name="T32" fmla="*/ 17 w 21"/>
                <a:gd name="T33" fmla="*/ 2 h 16"/>
                <a:gd name="T34" fmla="*/ 13 w 21"/>
                <a:gd name="T35" fmla="*/ 0 h 16"/>
                <a:gd name="T36" fmla="*/ 7 w 21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6">
                  <a:moveTo>
                    <a:pt x="7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29" name="Freeform 329"/>
            <p:cNvSpPr>
              <a:spLocks/>
            </p:cNvSpPr>
            <p:nvPr/>
          </p:nvSpPr>
          <p:spPr bwMode="auto">
            <a:xfrm flipH="1">
              <a:off x="5679" y="960"/>
              <a:ext cx="63" cy="226"/>
            </a:xfrm>
            <a:custGeom>
              <a:avLst/>
              <a:gdLst>
                <a:gd name="T0" fmla="*/ 55 w 63"/>
                <a:gd name="T1" fmla="*/ 0 h 226"/>
                <a:gd name="T2" fmla="*/ 48 w 63"/>
                <a:gd name="T3" fmla="*/ 17 h 226"/>
                <a:gd name="T4" fmla="*/ 0 w 63"/>
                <a:gd name="T5" fmla="*/ 211 h 226"/>
                <a:gd name="T6" fmla="*/ 0 w 63"/>
                <a:gd name="T7" fmla="*/ 226 h 226"/>
                <a:gd name="T8" fmla="*/ 15 w 63"/>
                <a:gd name="T9" fmla="*/ 219 h 226"/>
                <a:gd name="T10" fmla="*/ 40 w 63"/>
                <a:gd name="T11" fmla="*/ 121 h 226"/>
                <a:gd name="T12" fmla="*/ 63 w 63"/>
                <a:gd name="T13" fmla="*/ 17 h 226"/>
                <a:gd name="T14" fmla="*/ 55 w 63"/>
                <a:gd name="T1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26">
                  <a:moveTo>
                    <a:pt x="55" y="0"/>
                  </a:moveTo>
                  <a:lnTo>
                    <a:pt x="48" y="17"/>
                  </a:lnTo>
                  <a:lnTo>
                    <a:pt x="0" y="211"/>
                  </a:lnTo>
                  <a:lnTo>
                    <a:pt x="0" y="226"/>
                  </a:lnTo>
                  <a:lnTo>
                    <a:pt x="15" y="219"/>
                  </a:lnTo>
                  <a:lnTo>
                    <a:pt x="40" y="121"/>
                  </a:lnTo>
                  <a:lnTo>
                    <a:pt x="63" y="1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0" name="Freeform 330"/>
            <p:cNvSpPr>
              <a:spLocks/>
            </p:cNvSpPr>
            <p:nvPr/>
          </p:nvSpPr>
          <p:spPr bwMode="auto">
            <a:xfrm flipH="1">
              <a:off x="5687" y="1377"/>
              <a:ext cx="48" cy="99"/>
            </a:xfrm>
            <a:custGeom>
              <a:avLst/>
              <a:gdLst>
                <a:gd name="T0" fmla="*/ 41 w 48"/>
                <a:gd name="T1" fmla="*/ 9 h 99"/>
                <a:gd name="T2" fmla="*/ 33 w 48"/>
                <a:gd name="T3" fmla="*/ 0 h 99"/>
                <a:gd name="T4" fmla="*/ 8 w 48"/>
                <a:gd name="T5" fmla="*/ 0 h 99"/>
                <a:gd name="T6" fmla="*/ 0 w 48"/>
                <a:gd name="T7" fmla="*/ 9 h 99"/>
                <a:gd name="T8" fmla="*/ 0 w 48"/>
                <a:gd name="T9" fmla="*/ 17 h 99"/>
                <a:gd name="T10" fmla="*/ 0 w 48"/>
                <a:gd name="T11" fmla="*/ 34 h 99"/>
                <a:gd name="T12" fmla="*/ 0 w 48"/>
                <a:gd name="T13" fmla="*/ 75 h 99"/>
                <a:gd name="T14" fmla="*/ 8 w 48"/>
                <a:gd name="T15" fmla="*/ 75 h 99"/>
                <a:gd name="T16" fmla="*/ 8 w 48"/>
                <a:gd name="T17" fmla="*/ 92 h 99"/>
                <a:gd name="T18" fmla="*/ 18 w 48"/>
                <a:gd name="T19" fmla="*/ 92 h 99"/>
                <a:gd name="T20" fmla="*/ 48 w 48"/>
                <a:gd name="T21" fmla="*/ 99 h 99"/>
                <a:gd name="T22" fmla="*/ 48 w 48"/>
                <a:gd name="T23" fmla="*/ 75 h 99"/>
                <a:gd name="T24" fmla="*/ 41 w 48"/>
                <a:gd name="T25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99">
                  <a:moveTo>
                    <a:pt x="41" y="9"/>
                  </a:moveTo>
                  <a:lnTo>
                    <a:pt x="33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75"/>
                  </a:lnTo>
                  <a:lnTo>
                    <a:pt x="8" y="75"/>
                  </a:lnTo>
                  <a:lnTo>
                    <a:pt x="8" y="92"/>
                  </a:lnTo>
                  <a:lnTo>
                    <a:pt x="18" y="92"/>
                  </a:lnTo>
                  <a:lnTo>
                    <a:pt x="48" y="99"/>
                  </a:lnTo>
                  <a:lnTo>
                    <a:pt x="48" y="75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1" name="Line 331"/>
            <p:cNvSpPr>
              <a:spLocks noChangeShapeType="1"/>
            </p:cNvSpPr>
            <p:nvPr/>
          </p:nvSpPr>
          <p:spPr bwMode="auto">
            <a:xfrm flipH="1">
              <a:off x="5483" y="1171"/>
              <a:ext cx="219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2" name="Line 332"/>
            <p:cNvSpPr>
              <a:spLocks noChangeShapeType="1"/>
            </p:cNvSpPr>
            <p:nvPr/>
          </p:nvSpPr>
          <p:spPr bwMode="auto">
            <a:xfrm flipH="1">
              <a:off x="5483" y="1171"/>
              <a:ext cx="219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3" name="Rectangle 333"/>
            <p:cNvSpPr>
              <a:spLocks noChangeArrowheads="1"/>
            </p:cNvSpPr>
            <p:nvPr/>
          </p:nvSpPr>
          <p:spPr bwMode="auto">
            <a:xfrm flipH="1">
              <a:off x="5738" y="1186"/>
              <a:ext cx="4" cy="4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4" name="Freeform 334"/>
            <p:cNvSpPr>
              <a:spLocks/>
            </p:cNvSpPr>
            <p:nvPr/>
          </p:nvSpPr>
          <p:spPr bwMode="auto">
            <a:xfrm flipH="1">
              <a:off x="5735" y="1146"/>
              <a:ext cx="7" cy="33"/>
            </a:xfrm>
            <a:custGeom>
              <a:avLst/>
              <a:gdLst>
                <a:gd name="T0" fmla="*/ 0 w 7"/>
                <a:gd name="T1" fmla="*/ 0 h 33"/>
                <a:gd name="T2" fmla="*/ 0 w 7"/>
                <a:gd name="T3" fmla="*/ 33 h 33"/>
                <a:gd name="T4" fmla="*/ 7 w 7"/>
                <a:gd name="T5" fmla="*/ 0 h 33"/>
                <a:gd name="T6" fmla="*/ 0 w 7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3">
                  <a:moveTo>
                    <a:pt x="0" y="0"/>
                  </a:moveTo>
                  <a:lnTo>
                    <a:pt x="0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5" name="Freeform 335"/>
            <p:cNvSpPr>
              <a:spLocks/>
            </p:cNvSpPr>
            <p:nvPr/>
          </p:nvSpPr>
          <p:spPr bwMode="auto">
            <a:xfrm flipH="1">
              <a:off x="5506" y="1202"/>
              <a:ext cx="196" cy="40"/>
            </a:xfrm>
            <a:custGeom>
              <a:avLst/>
              <a:gdLst>
                <a:gd name="T0" fmla="*/ 10 w 196"/>
                <a:gd name="T1" fmla="*/ 0 h 40"/>
                <a:gd name="T2" fmla="*/ 6 w 196"/>
                <a:gd name="T3" fmla="*/ 0 h 40"/>
                <a:gd name="T4" fmla="*/ 4 w 196"/>
                <a:gd name="T5" fmla="*/ 2 h 40"/>
                <a:gd name="T6" fmla="*/ 2 w 196"/>
                <a:gd name="T7" fmla="*/ 6 h 40"/>
                <a:gd name="T8" fmla="*/ 0 w 196"/>
                <a:gd name="T9" fmla="*/ 8 h 40"/>
                <a:gd name="T10" fmla="*/ 0 w 196"/>
                <a:gd name="T11" fmla="*/ 32 h 40"/>
                <a:gd name="T12" fmla="*/ 2 w 196"/>
                <a:gd name="T13" fmla="*/ 34 h 40"/>
                <a:gd name="T14" fmla="*/ 4 w 196"/>
                <a:gd name="T15" fmla="*/ 38 h 40"/>
                <a:gd name="T16" fmla="*/ 6 w 196"/>
                <a:gd name="T17" fmla="*/ 40 h 40"/>
                <a:gd name="T18" fmla="*/ 10 w 196"/>
                <a:gd name="T19" fmla="*/ 40 h 40"/>
                <a:gd name="T20" fmla="*/ 186 w 196"/>
                <a:gd name="T21" fmla="*/ 40 h 40"/>
                <a:gd name="T22" fmla="*/ 190 w 196"/>
                <a:gd name="T23" fmla="*/ 40 h 40"/>
                <a:gd name="T24" fmla="*/ 192 w 196"/>
                <a:gd name="T25" fmla="*/ 38 h 40"/>
                <a:gd name="T26" fmla="*/ 194 w 196"/>
                <a:gd name="T27" fmla="*/ 34 h 40"/>
                <a:gd name="T28" fmla="*/ 196 w 196"/>
                <a:gd name="T29" fmla="*/ 32 h 40"/>
                <a:gd name="T30" fmla="*/ 196 w 196"/>
                <a:gd name="T31" fmla="*/ 8 h 40"/>
                <a:gd name="T32" fmla="*/ 194 w 196"/>
                <a:gd name="T33" fmla="*/ 6 h 40"/>
                <a:gd name="T34" fmla="*/ 192 w 196"/>
                <a:gd name="T35" fmla="*/ 2 h 40"/>
                <a:gd name="T36" fmla="*/ 190 w 196"/>
                <a:gd name="T37" fmla="*/ 0 h 40"/>
                <a:gd name="T38" fmla="*/ 186 w 196"/>
                <a:gd name="T39" fmla="*/ 0 h 40"/>
                <a:gd name="T40" fmla="*/ 10 w 19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40">
                  <a:moveTo>
                    <a:pt x="10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86" y="40"/>
                  </a:lnTo>
                  <a:lnTo>
                    <a:pt x="190" y="40"/>
                  </a:lnTo>
                  <a:lnTo>
                    <a:pt x="192" y="38"/>
                  </a:lnTo>
                  <a:lnTo>
                    <a:pt x="194" y="34"/>
                  </a:lnTo>
                  <a:lnTo>
                    <a:pt x="196" y="32"/>
                  </a:lnTo>
                  <a:lnTo>
                    <a:pt x="196" y="8"/>
                  </a:lnTo>
                  <a:lnTo>
                    <a:pt x="194" y="6"/>
                  </a:lnTo>
                  <a:lnTo>
                    <a:pt x="192" y="2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FB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6" name="Freeform 336"/>
            <p:cNvSpPr>
              <a:spLocks/>
            </p:cNvSpPr>
            <p:nvPr/>
          </p:nvSpPr>
          <p:spPr bwMode="auto">
            <a:xfrm flipH="1">
              <a:off x="5335" y="1202"/>
              <a:ext cx="131" cy="40"/>
            </a:xfrm>
            <a:custGeom>
              <a:avLst/>
              <a:gdLst>
                <a:gd name="T0" fmla="*/ 4 w 131"/>
                <a:gd name="T1" fmla="*/ 0 h 40"/>
                <a:gd name="T2" fmla="*/ 0 w 131"/>
                <a:gd name="T3" fmla="*/ 0 h 40"/>
                <a:gd name="T4" fmla="*/ 0 w 131"/>
                <a:gd name="T5" fmla="*/ 2 h 40"/>
                <a:gd name="T6" fmla="*/ 0 w 131"/>
                <a:gd name="T7" fmla="*/ 36 h 40"/>
                <a:gd name="T8" fmla="*/ 0 w 131"/>
                <a:gd name="T9" fmla="*/ 40 h 40"/>
                <a:gd name="T10" fmla="*/ 4 w 131"/>
                <a:gd name="T11" fmla="*/ 40 h 40"/>
                <a:gd name="T12" fmla="*/ 127 w 131"/>
                <a:gd name="T13" fmla="*/ 40 h 40"/>
                <a:gd name="T14" fmla="*/ 129 w 131"/>
                <a:gd name="T15" fmla="*/ 40 h 40"/>
                <a:gd name="T16" fmla="*/ 131 w 131"/>
                <a:gd name="T17" fmla="*/ 36 h 40"/>
                <a:gd name="T18" fmla="*/ 131 w 131"/>
                <a:gd name="T19" fmla="*/ 2 h 40"/>
                <a:gd name="T20" fmla="*/ 129 w 131"/>
                <a:gd name="T21" fmla="*/ 0 h 40"/>
                <a:gd name="T22" fmla="*/ 127 w 131"/>
                <a:gd name="T23" fmla="*/ 0 h 40"/>
                <a:gd name="T24" fmla="*/ 4 w 131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4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31" y="36"/>
                  </a:lnTo>
                  <a:lnTo>
                    <a:pt x="131" y="2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7" name="Freeform 337"/>
            <p:cNvSpPr>
              <a:spLocks/>
            </p:cNvSpPr>
            <p:nvPr/>
          </p:nvSpPr>
          <p:spPr bwMode="auto">
            <a:xfrm flipH="1">
              <a:off x="5327" y="896"/>
              <a:ext cx="310" cy="31"/>
            </a:xfrm>
            <a:custGeom>
              <a:avLst/>
              <a:gdLst>
                <a:gd name="T0" fmla="*/ 194 w 310"/>
                <a:gd name="T1" fmla="*/ 0 h 31"/>
                <a:gd name="T2" fmla="*/ 146 w 310"/>
                <a:gd name="T3" fmla="*/ 0 h 31"/>
                <a:gd name="T4" fmla="*/ 75 w 310"/>
                <a:gd name="T5" fmla="*/ 8 h 31"/>
                <a:gd name="T6" fmla="*/ 18 w 310"/>
                <a:gd name="T7" fmla="*/ 24 h 31"/>
                <a:gd name="T8" fmla="*/ 0 w 310"/>
                <a:gd name="T9" fmla="*/ 31 h 31"/>
                <a:gd name="T10" fmla="*/ 50 w 310"/>
                <a:gd name="T11" fmla="*/ 31 h 31"/>
                <a:gd name="T12" fmla="*/ 298 w 310"/>
                <a:gd name="T13" fmla="*/ 31 h 31"/>
                <a:gd name="T14" fmla="*/ 310 w 310"/>
                <a:gd name="T15" fmla="*/ 24 h 31"/>
                <a:gd name="T16" fmla="*/ 310 w 310"/>
                <a:gd name="T17" fmla="*/ 8 h 31"/>
                <a:gd name="T18" fmla="*/ 302 w 310"/>
                <a:gd name="T19" fmla="*/ 0 h 31"/>
                <a:gd name="T20" fmla="*/ 194 w 31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31">
                  <a:moveTo>
                    <a:pt x="194" y="0"/>
                  </a:moveTo>
                  <a:lnTo>
                    <a:pt x="146" y="0"/>
                  </a:lnTo>
                  <a:lnTo>
                    <a:pt x="75" y="8"/>
                  </a:lnTo>
                  <a:lnTo>
                    <a:pt x="18" y="24"/>
                  </a:lnTo>
                  <a:lnTo>
                    <a:pt x="0" y="31"/>
                  </a:lnTo>
                  <a:lnTo>
                    <a:pt x="50" y="31"/>
                  </a:lnTo>
                  <a:lnTo>
                    <a:pt x="298" y="31"/>
                  </a:lnTo>
                  <a:lnTo>
                    <a:pt x="310" y="24"/>
                  </a:lnTo>
                  <a:lnTo>
                    <a:pt x="310" y="8"/>
                  </a:lnTo>
                  <a:lnTo>
                    <a:pt x="302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BFB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8" name="Freeform 338"/>
            <p:cNvSpPr>
              <a:spLocks/>
            </p:cNvSpPr>
            <p:nvPr/>
          </p:nvSpPr>
          <p:spPr bwMode="auto">
            <a:xfrm flipH="1">
              <a:off x="5623" y="1073"/>
              <a:ext cx="42" cy="119"/>
            </a:xfrm>
            <a:custGeom>
              <a:avLst/>
              <a:gdLst>
                <a:gd name="T0" fmla="*/ 34 w 42"/>
                <a:gd name="T1" fmla="*/ 0 h 119"/>
                <a:gd name="T2" fmla="*/ 42 w 42"/>
                <a:gd name="T3" fmla="*/ 8 h 119"/>
                <a:gd name="T4" fmla="*/ 42 w 42"/>
                <a:gd name="T5" fmla="*/ 112 h 119"/>
                <a:gd name="T6" fmla="*/ 32 w 42"/>
                <a:gd name="T7" fmla="*/ 119 h 119"/>
                <a:gd name="T8" fmla="*/ 21 w 42"/>
                <a:gd name="T9" fmla="*/ 119 h 119"/>
                <a:gd name="T10" fmla="*/ 9 w 42"/>
                <a:gd name="T11" fmla="*/ 112 h 119"/>
                <a:gd name="T12" fmla="*/ 0 w 42"/>
                <a:gd name="T13" fmla="*/ 8 h 119"/>
                <a:gd name="T14" fmla="*/ 0 w 42"/>
                <a:gd name="T15" fmla="*/ 0 h 119"/>
                <a:gd name="T16" fmla="*/ 34 w 42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19">
                  <a:moveTo>
                    <a:pt x="34" y="0"/>
                  </a:moveTo>
                  <a:lnTo>
                    <a:pt x="42" y="8"/>
                  </a:lnTo>
                  <a:lnTo>
                    <a:pt x="42" y="112"/>
                  </a:lnTo>
                  <a:lnTo>
                    <a:pt x="32" y="119"/>
                  </a:lnTo>
                  <a:lnTo>
                    <a:pt x="21" y="119"/>
                  </a:lnTo>
                  <a:lnTo>
                    <a:pt x="9" y="1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39" name="Freeform 339"/>
            <p:cNvSpPr>
              <a:spLocks/>
            </p:cNvSpPr>
            <p:nvPr/>
          </p:nvSpPr>
          <p:spPr bwMode="auto">
            <a:xfrm flipH="1">
              <a:off x="5623" y="1081"/>
              <a:ext cx="33" cy="105"/>
            </a:xfrm>
            <a:custGeom>
              <a:avLst/>
              <a:gdLst>
                <a:gd name="T0" fmla="*/ 0 w 33"/>
                <a:gd name="T1" fmla="*/ 0 h 105"/>
                <a:gd name="T2" fmla="*/ 0 w 33"/>
                <a:gd name="T3" fmla="*/ 105 h 105"/>
                <a:gd name="T4" fmla="*/ 17 w 33"/>
                <a:gd name="T5" fmla="*/ 105 h 105"/>
                <a:gd name="T6" fmla="*/ 33 w 33"/>
                <a:gd name="T7" fmla="*/ 0 h 105"/>
                <a:gd name="T8" fmla="*/ 0 w 3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5">
                  <a:moveTo>
                    <a:pt x="0" y="0"/>
                  </a:moveTo>
                  <a:lnTo>
                    <a:pt x="0" y="105"/>
                  </a:lnTo>
                  <a:lnTo>
                    <a:pt x="17" y="105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0" name="Freeform 340"/>
            <p:cNvSpPr>
              <a:spLocks/>
            </p:cNvSpPr>
            <p:nvPr/>
          </p:nvSpPr>
          <p:spPr bwMode="auto">
            <a:xfrm flipH="1">
              <a:off x="5650" y="1114"/>
              <a:ext cx="29" cy="40"/>
            </a:xfrm>
            <a:custGeom>
              <a:avLst/>
              <a:gdLst>
                <a:gd name="T0" fmla="*/ 29 w 29"/>
                <a:gd name="T1" fmla="*/ 15 h 40"/>
                <a:gd name="T2" fmla="*/ 29 w 29"/>
                <a:gd name="T3" fmla="*/ 0 h 40"/>
                <a:gd name="T4" fmla="*/ 21 w 29"/>
                <a:gd name="T5" fmla="*/ 0 h 40"/>
                <a:gd name="T6" fmla="*/ 14 w 29"/>
                <a:gd name="T7" fmla="*/ 5 h 40"/>
                <a:gd name="T8" fmla="*/ 0 w 29"/>
                <a:gd name="T9" fmla="*/ 24 h 40"/>
                <a:gd name="T10" fmla="*/ 0 w 29"/>
                <a:gd name="T11" fmla="*/ 40 h 40"/>
                <a:gd name="T12" fmla="*/ 0 w 29"/>
                <a:gd name="T13" fmla="*/ 32 h 40"/>
                <a:gd name="T14" fmla="*/ 21 w 29"/>
                <a:gd name="T15" fmla="*/ 5 h 40"/>
                <a:gd name="T16" fmla="*/ 29 w 29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0">
                  <a:moveTo>
                    <a:pt x="29" y="15"/>
                  </a:moveTo>
                  <a:lnTo>
                    <a:pt x="29" y="0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1" y="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1" name="Freeform 341"/>
            <p:cNvSpPr>
              <a:spLocks/>
            </p:cNvSpPr>
            <p:nvPr/>
          </p:nvSpPr>
          <p:spPr bwMode="auto">
            <a:xfrm flipH="1">
              <a:off x="5368" y="1315"/>
              <a:ext cx="248" cy="138"/>
            </a:xfrm>
            <a:custGeom>
              <a:avLst/>
              <a:gdLst>
                <a:gd name="T0" fmla="*/ 248 w 248"/>
                <a:gd name="T1" fmla="*/ 138 h 138"/>
                <a:gd name="T2" fmla="*/ 248 w 248"/>
                <a:gd name="T3" fmla="*/ 123 h 138"/>
                <a:gd name="T4" fmla="*/ 244 w 248"/>
                <a:gd name="T5" fmla="*/ 98 h 138"/>
                <a:gd name="T6" fmla="*/ 239 w 248"/>
                <a:gd name="T7" fmla="*/ 81 h 138"/>
                <a:gd name="T8" fmla="*/ 227 w 248"/>
                <a:gd name="T9" fmla="*/ 60 h 138"/>
                <a:gd name="T10" fmla="*/ 204 w 248"/>
                <a:gd name="T11" fmla="*/ 31 h 138"/>
                <a:gd name="T12" fmla="*/ 185 w 248"/>
                <a:gd name="T13" fmla="*/ 16 h 138"/>
                <a:gd name="T14" fmla="*/ 173 w 248"/>
                <a:gd name="T15" fmla="*/ 10 h 138"/>
                <a:gd name="T16" fmla="*/ 150 w 248"/>
                <a:gd name="T17" fmla="*/ 2 h 138"/>
                <a:gd name="T18" fmla="*/ 137 w 248"/>
                <a:gd name="T19" fmla="*/ 0 h 138"/>
                <a:gd name="T20" fmla="*/ 112 w 248"/>
                <a:gd name="T21" fmla="*/ 0 h 138"/>
                <a:gd name="T22" fmla="*/ 98 w 248"/>
                <a:gd name="T23" fmla="*/ 2 h 138"/>
                <a:gd name="T24" fmla="*/ 75 w 248"/>
                <a:gd name="T25" fmla="*/ 10 h 138"/>
                <a:gd name="T26" fmla="*/ 64 w 248"/>
                <a:gd name="T27" fmla="*/ 16 h 138"/>
                <a:gd name="T28" fmla="*/ 45 w 248"/>
                <a:gd name="T29" fmla="*/ 31 h 138"/>
                <a:gd name="T30" fmla="*/ 23 w 248"/>
                <a:gd name="T31" fmla="*/ 60 h 138"/>
                <a:gd name="T32" fmla="*/ 10 w 248"/>
                <a:gd name="T33" fmla="*/ 85 h 138"/>
                <a:gd name="T34" fmla="*/ 2 w 248"/>
                <a:gd name="T35" fmla="*/ 110 h 138"/>
                <a:gd name="T36" fmla="*/ 0 w 248"/>
                <a:gd name="T37" fmla="*/ 137 h 138"/>
                <a:gd name="T38" fmla="*/ 14 w 248"/>
                <a:gd name="T39" fmla="*/ 123 h 138"/>
                <a:gd name="T40" fmla="*/ 18 w 248"/>
                <a:gd name="T41" fmla="*/ 98 h 138"/>
                <a:gd name="T42" fmla="*/ 16 w 248"/>
                <a:gd name="T43" fmla="*/ 85 h 138"/>
                <a:gd name="T44" fmla="*/ 31 w 248"/>
                <a:gd name="T45" fmla="*/ 67 h 138"/>
                <a:gd name="T46" fmla="*/ 54 w 248"/>
                <a:gd name="T47" fmla="*/ 40 h 138"/>
                <a:gd name="T48" fmla="*/ 73 w 248"/>
                <a:gd name="T49" fmla="*/ 25 h 138"/>
                <a:gd name="T50" fmla="*/ 71 w 248"/>
                <a:gd name="T51" fmla="*/ 27 h 138"/>
                <a:gd name="T52" fmla="*/ 93 w 248"/>
                <a:gd name="T53" fmla="*/ 16 h 138"/>
                <a:gd name="T54" fmla="*/ 100 w 248"/>
                <a:gd name="T55" fmla="*/ 8 h 138"/>
                <a:gd name="T56" fmla="*/ 112 w 248"/>
                <a:gd name="T57" fmla="*/ 12 h 138"/>
                <a:gd name="T58" fmla="*/ 137 w 248"/>
                <a:gd name="T59" fmla="*/ 12 h 138"/>
                <a:gd name="T60" fmla="*/ 148 w 248"/>
                <a:gd name="T61" fmla="*/ 8 h 138"/>
                <a:gd name="T62" fmla="*/ 158 w 248"/>
                <a:gd name="T63" fmla="*/ 16 h 138"/>
                <a:gd name="T64" fmla="*/ 179 w 248"/>
                <a:gd name="T65" fmla="*/ 27 h 138"/>
                <a:gd name="T66" fmla="*/ 177 w 248"/>
                <a:gd name="T67" fmla="*/ 25 h 138"/>
                <a:gd name="T68" fmla="*/ 196 w 248"/>
                <a:gd name="T69" fmla="*/ 40 h 138"/>
                <a:gd name="T70" fmla="*/ 217 w 248"/>
                <a:gd name="T71" fmla="*/ 67 h 138"/>
                <a:gd name="T72" fmla="*/ 229 w 248"/>
                <a:gd name="T73" fmla="*/ 90 h 138"/>
                <a:gd name="T74" fmla="*/ 227 w 248"/>
                <a:gd name="T75" fmla="*/ 85 h 138"/>
                <a:gd name="T76" fmla="*/ 235 w 248"/>
                <a:gd name="T77" fmla="*/ 110 h 138"/>
                <a:gd name="T78" fmla="*/ 237 w 248"/>
                <a:gd name="T79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8" h="138">
                  <a:moveTo>
                    <a:pt x="237" y="138"/>
                  </a:moveTo>
                  <a:lnTo>
                    <a:pt x="248" y="138"/>
                  </a:lnTo>
                  <a:lnTo>
                    <a:pt x="248" y="137"/>
                  </a:lnTo>
                  <a:lnTo>
                    <a:pt x="248" y="123"/>
                  </a:lnTo>
                  <a:lnTo>
                    <a:pt x="246" y="110"/>
                  </a:lnTo>
                  <a:lnTo>
                    <a:pt x="244" y="98"/>
                  </a:lnTo>
                  <a:lnTo>
                    <a:pt x="241" y="85"/>
                  </a:lnTo>
                  <a:lnTo>
                    <a:pt x="239" y="81"/>
                  </a:lnTo>
                  <a:lnTo>
                    <a:pt x="233" y="69"/>
                  </a:lnTo>
                  <a:lnTo>
                    <a:pt x="227" y="60"/>
                  </a:lnTo>
                  <a:lnTo>
                    <a:pt x="214" y="39"/>
                  </a:lnTo>
                  <a:lnTo>
                    <a:pt x="204" y="31"/>
                  </a:lnTo>
                  <a:lnTo>
                    <a:pt x="194" y="23"/>
                  </a:lnTo>
                  <a:lnTo>
                    <a:pt x="185" y="16"/>
                  </a:lnTo>
                  <a:lnTo>
                    <a:pt x="183" y="16"/>
                  </a:lnTo>
                  <a:lnTo>
                    <a:pt x="173" y="10"/>
                  </a:lnTo>
                  <a:lnTo>
                    <a:pt x="162" y="6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37" y="0"/>
                  </a:lnTo>
                  <a:lnTo>
                    <a:pt x="125" y="0"/>
                  </a:lnTo>
                  <a:lnTo>
                    <a:pt x="112" y="0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87" y="6"/>
                  </a:lnTo>
                  <a:lnTo>
                    <a:pt x="75" y="10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54" y="23"/>
                  </a:lnTo>
                  <a:lnTo>
                    <a:pt x="45" y="31"/>
                  </a:lnTo>
                  <a:lnTo>
                    <a:pt x="37" y="39"/>
                  </a:lnTo>
                  <a:lnTo>
                    <a:pt x="23" y="60"/>
                  </a:lnTo>
                  <a:lnTo>
                    <a:pt x="12" y="81"/>
                  </a:lnTo>
                  <a:lnTo>
                    <a:pt x="10" y="85"/>
                  </a:lnTo>
                  <a:lnTo>
                    <a:pt x="6" y="98"/>
                  </a:lnTo>
                  <a:lnTo>
                    <a:pt x="2" y="110"/>
                  </a:lnTo>
                  <a:lnTo>
                    <a:pt x="2" y="123"/>
                  </a:lnTo>
                  <a:lnTo>
                    <a:pt x="0" y="137"/>
                  </a:lnTo>
                  <a:lnTo>
                    <a:pt x="12" y="137"/>
                  </a:lnTo>
                  <a:lnTo>
                    <a:pt x="14" y="123"/>
                  </a:lnTo>
                  <a:lnTo>
                    <a:pt x="14" y="110"/>
                  </a:lnTo>
                  <a:lnTo>
                    <a:pt x="18" y="98"/>
                  </a:lnTo>
                  <a:lnTo>
                    <a:pt x="22" y="85"/>
                  </a:lnTo>
                  <a:lnTo>
                    <a:pt x="16" y="85"/>
                  </a:lnTo>
                  <a:lnTo>
                    <a:pt x="22" y="90"/>
                  </a:lnTo>
                  <a:lnTo>
                    <a:pt x="31" y="67"/>
                  </a:lnTo>
                  <a:lnTo>
                    <a:pt x="47" y="48"/>
                  </a:lnTo>
                  <a:lnTo>
                    <a:pt x="54" y="40"/>
                  </a:lnTo>
                  <a:lnTo>
                    <a:pt x="64" y="33"/>
                  </a:lnTo>
                  <a:lnTo>
                    <a:pt x="73" y="25"/>
                  </a:lnTo>
                  <a:lnTo>
                    <a:pt x="70" y="21"/>
                  </a:lnTo>
                  <a:lnTo>
                    <a:pt x="71" y="27"/>
                  </a:lnTo>
                  <a:lnTo>
                    <a:pt x="81" y="21"/>
                  </a:lnTo>
                  <a:lnTo>
                    <a:pt x="93" y="16"/>
                  </a:lnTo>
                  <a:lnTo>
                    <a:pt x="102" y="14"/>
                  </a:lnTo>
                  <a:lnTo>
                    <a:pt x="100" y="8"/>
                  </a:lnTo>
                  <a:lnTo>
                    <a:pt x="100" y="14"/>
                  </a:lnTo>
                  <a:lnTo>
                    <a:pt x="112" y="12"/>
                  </a:lnTo>
                  <a:lnTo>
                    <a:pt x="125" y="12"/>
                  </a:lnTo>
                  <a:lnTo>
                    <a:pt x="137" y="12"/>
                  </a:lnTo>
                  <a:lnTo>
                    <a:pt x="148" y="14"/>
                  </a:lnTo>
                  <a:lnTo>
                    <a:pt x="148" y="8"/>
                  </a:lnTo>
                  <a:lnTo>
                    <a:pt x="144" y="14"/>
                  </a:lnTo>
                  <a:lnTo>
                    <a:pt x="158" y="16"/>
                  </a:lnTo>
                  <a:lnTo>
                    <a:pt x="168" y="21"/>
                  </a:lnTo>
                  <a:lnTo>
                    <a:pt x="179" y="27"/>
                  </a:lnTo>
                  <a:lnTo>
                    <a:pt x="181" y="21"/>
                  </a:lnTo>
                  <a:lnTo>
                    <a:pt x="177" y="25"/>
                  </a:lnTo>
                  <a:lnTo>
                    <a:pt x="185" y="33"/>
                  </a:lnTo>
                  <a:lnTo>
                    <a:pt x="196" y="40"/>
                  </a:lnTo>
                  <a:lnTo>
                    <a:pt x="204" y="48"/>
                  </a:lnTo>
                  <a:lnTo>
                    <a:pt x="217" y="67"/>
                  </a:lnTo>
                  <a:lnTo>
                    <a:pt x="223" y="79"/>
                  </a:lnTo>
                  <a:lnTo>
                    <a:pt x="229" y="90"/>
                  </a:lnTo>
                  <a:lnTo>
                    <a:pt x="233" y="85"/>
                  </a:lnTo>
                  <a:lnTo>
                    <a:pt x="227" y="85"/>
                  </a:lnTo>
                  <a:lnTo>
                    <a:pt x="233" y="98"/>
                  </a:lnTo>
                  <a:lnTo>
                    <a:pt x="235" y="110"/>
                  </a:lnTo>
                  <a:lnTo>
                    <a:pt x="237" y="123"/>
                  </a:lnTo>
                  <a:lnTo>
                    <a:pt x="237" y="137"/>
                  </a:lnTo>
                  <a:lnTo>
                    <a:pt x="237" y="1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2" name="Rectangle 342"/>
            <p:cNvSpPr>
              <a:spLocks noChangeArrowheads="1"/>
            </p:cNvSpPr>
            <p:nvPr/>
          </p:nvSpPr>
          <p:spPr bwMode="auto">
            <a:xfrm flipH="1">
              <a:off x="5337" y="962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3" name="Rectangle 343"/>
            <p:cNvSpPr>
              <a:spLocks noChangeArrowheads="1"/>
            </p:cNvSpPr>
            <p:nvPr/>
          </p:nvSpPr>
          <p:spPr bwMode="auto">
            <a:xfrm flipH="1">
              <a:off x="5337" y="983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4" name="Rectangle 344"/>
            <p:cNvSpPr>
              <a:spLocks noChangeArrowheads="1"/>
            </p:cNvSpPr>
            <p:nvPr/>
          </p:nvSpPr>
          <p:spPr bwMode="auto">
            <a:xfrm flipH="1">
              <a:off x="5337" y="1006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5" name="Rectangle 345"/>
            <p:cNvSpPr>
              <a:spLocks noChangeArrowheads="1"/>
            </p:cNvSpPr>
            <p:nvPr/>
          </p:nvSpPr>
          <p:spPr bwMode="auto">
            <a:xfrm flipH="1">
              <a:off x="5337" y="1027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6" name="Rectangle 346"/>
            <p:cNvSpPr>
              <a:spLocks noChangeArrowheads="1"/>
            </p:cNvSpPr>
            <p:nvPr/>
          </p:nvSpPr>
          <p:spPr bwMode="auto">
            <a:xfrm flipH="1">
              <a:off x="5337" y="1048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7" name="Rectangle 347"/>
            <p:cNvSpPr>
              <a:spLocks noChangeArrowheads="1"/>
            </p:cNvSpPr>
            <p:nvPr/>
          </p:nvSpPr>
          <p:spPr bwMode="auto">
            <a:xfrm flipH="1">
              <a:off x="5337" y="1092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8" name="Rectangle 348"/>
            <p:cNvSpPr>
              <a:spLocks noChangeArrowheads="1"/>
            </p:cNvSpPr>
            <p:nvPr/>
          </p:nvSpPr>
          <p:spPr bwMode="auto">
            <a:xfrm flipH="1">
              <a:off x="5337" y="1069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49" name="Rectangle 349"/>
            <p:cNvSpPr>
              <a:spLocks noChangeArrowheads="1"/>
            </p:cNvSpPr>
            <p:nvPr/>
          </p:nvSpPr>
          <p:spPr bwMode="auto">
            <a:xfrm flipH="1">
              <a:off x="3349" y="1288"/>
              <a:ext cx="728" cy="102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0" name="Rectangle 350"/>
            <p:cNvSpPr>
              <a:spLocks noChangeArrowheads="1"/>
            </p:cNvSpPr>
            <p:nvPr/>
          </p:nvSpPr>
          <p:spPr bwMode="auto">
            <a:xfrm flipH="1">
              <a:off x="3347" y="1267"/>
              <a:ext cx="730" cy="54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1" name="Freeform 351"/>
            <p:cNvSpPr>
              <a:spLocks/>
            </p:cNvSpPr>
            <p:nvPr/>
          </p:nvSpPr>
          <p:spPr bwMode="auto">
            <a:xfrm flipH="1">
              <a:off x="4771" y="1298"/>
              <a:ext cx="894" cy="152"/>
            </a:xfrm>
            <a:custGeom>
              <a:avLst/>
              <a:gdLst>
                <a:gd name="T0" fmla="*/ 0 w 894"/>
                <a:gd name="T1" fmla="*/ 79 h 152"/>
                <a:gd name="T2" fmla="*/ 518 w 894"/>
                <a:gd name="T3" fmla="*/ 79 h 152"/>
                <a:gd name="T4" fmla="*/ 549 w 894"/>
                <a:gd name="T5" fmla="*/ 63 h 152"/>
                <a:gd name="T6" fmla="*/ 683 w 894"/>
                <a:gd name="T7" fmla="*/ 0 h 152"/>
                <a:gd name="T8" fmla="*/ 894 w 894"/>
                <a:gd name="T9" fmla="*/ 0 h 152"/>
                <a:gd name="T10" fmla="*/ 894 w 894"/>
                <a:gd name="T11" fmla="*/ 63 h 152"/>
                <a:gd name="T12" fmla="*/ 683 w 894"/>
                <a:gd name="T13" fmla="*/ 63 h 152"/>
                <a:gd name="T14" fmla="*/ 549 w 894"/>
                <a:gd name="T15" fmla="*/ 136 h 152"/>
                <a:gd name="T16" fmla="*/ 518 w 894"/>
                <a:gd name="T17" fmla="*/ 152 h 152"/>
                <a:gd name="T18" fmla="*/ 0 w 894"/>
                <a:gd name="T19" fmla="*/ 152 h 152"/>
                <a:gd name="T20" fmla="*/ 0 w 894"/>
                <a:gd name="T21" fmla="*/ 7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4" h="152">
                  <a:moveTo>
                    <a:pt x="0" y="79"/>
                  </a:moveTo>
                  <a:lnTo>
                    <a:pt x="518" y="79"/>
                  </a:lnTo>
                  <a:lnTo>
                    <a:pt x="549" y="63"/>
                  </a:lnTo>
                  <a:lnTo>
                    <a:pt x="683" y="0"/>
                  </a:lnTo>
                  <a:lnTo>
                    <a:pt x="894" y="0"/>
                  </a:lnTo>
                  <a:lnTo>
                    <a:pt x="894" y="63"/>
                  </a:lnTo>
                  <a:lnTo>
                    <a:pt x="683" y="63"/>
                  </a:lnTo>
                  <a:lnTo>
                    <a:pt x="549" y="136"/>
                  </a:lnTo>
                  <a:lnTo>
                    <a:pt x="518" y="152"/>
                  </a:lnTo>
                  <a:lnTo>
                    <a:pt x="0" y="152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2" name="Freeform 352"/>
            <p:cNvSpPr>
              <a:spLocks/>
            </p:cNvSpPr>
            <p:nvPr/>
          </p:nvSpPr>
          <p:spPr bwMode="auto">
            <a:xfrm flipH="1">
              <a:off x="5085" y="1242"/>
              <a:ext cx="275" cy="135"/>
            </a:xfrm>
            <a:custGeom>
              <a:avLst/>
              <a:gdLst>
                <a:gd name="T0" fmla="*/ 23 w 275"/>
                <a:gd name="T1" fmla="*/ 0 h 135"/>
                <a:gd name="T2" fmla="*/ 56 w 275"/>
                <a:gd name="T3" fmla="*/ 16 h 135"/>
                <a:gd name="T4" fmla="*/ 71 w 275"/>
                <a:gd name="T5" fmla="*/ 41 h 135"/>
                <a:gd name="T6" fmla="*/ 79 w 275"/>
                <a:gd name="T7" fmla="*/ 58 h 135"/>
                <a:gd name="T8" fmla="*/ 79 w 275"/>
                <a:gd name="T9" fmla="*/ 79 h 135"/>
                <a:gd name="T10" fmla="*/ 234 w 275"/>
                <a:gd name="T11" fmla="*/ 79 h 135"/>
                <a:gd name="T12" fmla="*/ 252 w 275"/>
                <a:gd name="T13" fmla="*/ 89 h 135"/>
                <a:gd name="T14" fmla="*/ 267 w 275"/>
                <a:gd name="T15" fmla="*/ 96 h 135"/>
                <a:gd name="T16" fmla="*/ 275 w 275"/>
                <a:gd name="T17" fmla="*/ 110 h 135"/>
                <a:gd name="T18" fmla="*/ 275 w 275"/>
                <a:gd name="T19" fmla="*/ 125 h 135"/>
                <a:gd name="T20" fmla="*/ 244 w 275"/>
                <a:gd name="T21" fmla="*/ 127 h 135"/>
                <a:gd name="T22" fmla="*/ 234 w 275"/>
                <a:gd name="T23" fmla="*/ 135 h 135"/>
                <a:gd name="T24" fmla="*/ 229 w 275"/>
                <a:gd name="T25" fmla="*/ 135 h 135"/>
                <a:gd name="T26" fmla="*/ 33 w 275"/>
                <a:gd name="T27" fmla="*/ 135 h 135"/>
                <a:gd name="T28" fmla="*/ 0 w 275"/>
                <a:gd name="T29" fmla="*/ 79 h 135"/>
                <a:gd name="T30" fmla="*/ 0 w 275"/>
                <a:gd name="T31" fmla="*/ 0 h 135"/>
                <a:gd name="T32" fmla="*/ 23 w 275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" h="135">
                  <a:moveTo>
                    <a:pt x="23" y="0"/>
                  </a:moveTo>
                  <a:lnTo>
                    <a:pt x="56" y="16"/>
                  </a:lnTo>
                  <a:lnTo>
                    <a:pt x="71" y="41"/>
                  </a:lnTo>
                  <a:lnTo>
                    <a:pt x="79" y="58"/>
                  </a:lnTo>
                  <a:lnTo>
                    <a:pt x="79" y="79"/>
                  </a:lnTo>
                  <a:lnTo>
                    <a:pt x="234" y="79"/>
                  </a:lnTo>
                  <a:lnTo>
                    <a:pt x="252" y="89"/>
                  </a:lnTo>
                  <a:lnTo>
                    <a:pt x="267" y="96"/>
                  </a:lnTo>
                  <a:lnTo>
                    <a:pt x="275" y="110"/>
                  </a:lnTo>
                  <a:lnTo>
                    <a:pt x="275" y="125"/>
                  </a:lnTo>
                  <a:lnTo>
                    <a:pt x="244" y="127"/>
                  </a:lnTo>
                  <a:lnTo>
                    <a:pt x="234" y="135"/>
                  </a:lnTo>
                  <a:lnTo>
                    <a:pt x="229" y="135"/>
                  </a:lnTo>
                  <a:lnTo>
                    <a:pt x="33" y="13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3" name="Freeform 353"/>
            <p:cNvSpPr>
              <a:spLocks/>
            </p:cNvSpPr>
            <p:nvPr/>
          </p:nvSpPr>
          <p:spPr bwMode="auto">
            <a:xfrm flipH="1">
              <a:off x="5093" y="1323"/>
              <a:ext cx="188" cy="17"/>
            </a:xfrm>
            <a:custGeom>
              <a:avLst/>
              <a:gdLst>
                <a:gd name="T0" fmla="*/ 0 w 188"/>
                <a:gd name="T1" fmla="*/ 0 h 17"/>
                <a:gd name="T2" fmla="*/ 109 w 188"/>
                <a:gd name="T3" fmla="*/ 0 h 17"/>
                <a:gd name="T4" fmla="*/ 157 w 188"/>
                <a:gd name="T5" fmla="*/ 0 h 17"/>
                <a:gd name="T6" fmla="*/ 177 w 188"/>
                <a:gd name="T7" fmla="*/ 8 h 17"/>
                <a:gd name="T8" fmla="*/ 188 w 188"/>
                <a:gd name="T9" fmla="*/ 17 h 17"/>
                <a:gd name="T10" fmla="*/ 173 w 188"/>
                <a:gd name="T11" fmla="*/ 15 h 17"/>
                <a:gd name="T12" fmla="*/ 157 w 188"/>
                <a:gd name="T13" fmla="*/ 15 h 17"/>
                <a:gd name="T14" fmla="*/ 0 w 188"/>
                <a:gd name="T15" fmla="*/ 15 h 17"/>
                <a:gd name="T16" fmla="*/ 0 w 18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7">
                  <a:moveTo>
                    <a:pt x="0" y="0"/>
                  </a:moveTo>
                  <a:lnTo>
                    <a:pt x="109" y="0"/>
                  </a:lnTo>
                  <a:lnTo>
                    <a:pt x="157" y="0"/>
                  </a:lnTo>
                  <a:lnTo>
                    <a:pt x="177" y="8"/>
                  </a:lnTo>
                  <a:lnTo>
                    <a:pt x="188" y="17"/>
                  </a:lnTo>
                  <a:lnTo>
                    <a:pt x="173" y="15"/>
                  </a:lnTo>
                  <a:lnTo>
                    <a:pt x="157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4" name="Freeform 354"/>
            <p:cNvSpPr>
              <a:spLocks/>
            </p:cNvSpPr>
            <p:nvPr/>
          </p:nvSpPr>
          <p:spPr bwMode="auto">
            <a:xfrm flipH="1">
              <a:off x="4771" y="1296"/>
              <a:ext cx="251" cy="19"/>
            </a:xfrm>
            <a:custGeom>
              <a:avLst/>
              <a:gdLst>
                <a:gd name="T0" fmla="*/ 25 w 251"/>
                <a:gd name="T1" fmla="*/ 0 h 19"/>
                <a:gd name="T2" fmla="*/ 251 w 251"/>
                <a:gd name="T3" fmla="*/ 0 h 19"/>
                <a:gd name="T4" fmla="*/ 251 w 251"/>
                <a:gd name="T5" fmla="*/ 19 h 19"/>
                <a:gd name="T6" fmla="*/ 0 w 251"/>
                <a:gd name="T7" fmla="*/ 19 h 19"/>
                <a:gd name="T8" fmla="*/ 25 w 25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">
                  <a:moveTo>
                    <a:pt x="25" y="0"/>
                  </a:moveTo>
                  <a:lnTo>
                    <a:pt x="251" y="0"/>
                  </a:lnTo>
                  <a:lnTo>
                    <a:pt x="251" y="19"/>
                  </a:lnTo>
                  <a:lnTo>
                    <a:pt x="0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5" name="Freeform 355"/>
            <p:cNvSpPr>
              <a:spLocks/>
            </p:cNvSpPr>
            <p:nvPr/>
          </p:nvSpPr>
          <p:spPr bwMode="auto">
            <a:xfrm flipH="1">
              <a:off x="5061" y="1346"/>
              <a:ext cx="243" cy="107"/>
            </a:xfrm>
            <a:custGeom>
              <a:avLst/>
              <a:gdLst>
                <a:gd name="T0" fmla="*/ 46 w 243"/>
                <a:gd name="T1" fmla="*/ 0 h 107"/>
                <a:gd name="T2" fmla="*/ 38 w 243"/>
                <a:gd name="T3" fmla="*/ 2 h 107"/>
                <a:gd name="T4" fmla="*/ 28 w 243"/>
                <a:gd name="T5" fmla="*/ 4 h 107"/>
                <a:gd name="T6" fmla="*/ 21 w 243"/>
                <a:gd name="T7" fmla="*/ 8 h 107"/>
                <a:gd name="T8" fmla="*/ 13 w 243"/>
                <a:gd name="T9" fmla="*/ 13 h 107"/>
                <a:gd name="T10" fmla="*/ 7 w 243"/>
                <a:gd name="T11" fmla="*/ 21 h 107"/>
                <a:gd name="T12" fmla="*/ 3 w 243"/>
                <a:gd name="T13" fmla="*/ 29 h 107"/>
                <a:gd name="T14" fmla="*/ 0 w 243"/>
                <a:gd name="T15" fmla="*/ 36 h 107"/>
                <a:gd name="T16" fmla="*/ 0 w 243"/>
                <a:gd name="T17" fmla="*/ 46 h 107"/>
                <a:gd name="T18" fmla="*/ 0 w 243"/>
                <a:gd name="T19" fmla="*/ 63 h 107"/>
                <a:gd name="T20" fmla="*/ 0 w 243"/>
                <a:gd name="T21" fmla="*/ 73 h 107"/>
                <a:gd name="T22" fmla="*/ 3 w 243"/>
                <a:gd name="T23" fmla="*/ 81 h 107"/>
                <a:gd name="T24" fmla="*/ 7 w 243"/>
                <a:gd name="T25" fmla="*/ 88 h 107"/>
                <a:gd name="T26" fmla="*/ 13 w 243"/>
                <a:gd name="T27" fmla="*/ 94 h 107"/>
                <a:gd name="T28" fmla="*/ 21 w 243"/>
                <a:gd name="T29" fmla="*/ 100 h 107"/>
                <a:gd name="T30" fmla="*/ 28 w 243"/>
                <a:gd name="T31" fmla="*/ 104 h 107"/>
                <a:gd name="T32" fmla="*/ 38 w 243"/>
                <a:gd name="T33" fmla="*/ 107 h 107"/>
                <a:gd name="T34" fmla="*/ 46 w 243"/>
                <a:gd name="T35" fmla="*/ 107 h 107"/>
                <a:gd name="T36" fmla="*/ 195 w 243"/>
                <a:gd name="T37" fmla="*/ 107 h 107"/>
                <a:gd name="T38" fmla="*/ 205 w 243"/>
                <a:gd name="T39" fmla="*/ 107 h 107"/>
                <a:gd name="T40" fmla="*/ 215 w 243"/>
                <a:gd name="T41" fmla="*/ 104 h 107"/>
                <a:gd name="T42" fmla="*/ 222 w 243"/>
                <a:gd name="T43" fmla="*/ 100 h 107"/>
                <a:gd name="T44" fmla="*/ 230 w 243"/>
                <a:gd name="T45" fmla="*/ 94 h 107"/>
                <a:gd name="T46" fmla="*/ 236 w 243"/>
                <a:gd name="T47" fmla="*/ 88 h 107"/>
                <a:gd name="T48" fmla="*/ 240 w 243"/>
                <a:gd name="T49" fmla="*/ 81 h 107"/>
                <a:gd name="T50" fmla="*/ 242 w 243"/>
                <a:gd name="T51" fmla="*/ 73 h 107"/>
                <a:gd name="T52" fmla="*/ 243 w 243"/>
                <a:gd name="T53" fmla="*/ 63 h 107"/>
                <a:gd name="T54" fmla="*/ 243 w 243"/>
                <a:gd name="T55" fmla="*/ 46 h 107"/>
                <a:gd name="T56" fmla="*/ 242 w 243"/>
                <a:gd name="T57" fmla="*/ 36 h 107"/>
                <a:gd name="T58" fmla="*/ 240 w 243"/>
                <a:gd name="T59" fmla="*/ 29 h 107"/>
                <a:gd name="T60" fmla="*/ 236 w 243"/>
                <a:gd name="T61" fmla="*/ 21 h 107"/>
                <a:gd name="T62" fmla="*/ 230 w 243"/>
                <a:gd name="T63" fmla="*/ 13 h 107"/>
                <a:gd name="T64" fmla="*/ 222 w 243"/>
                <a:gd name="T65" fmla="*/ 8 h 107"/>
                <a:gd name="T66" fmla="*/ 215 w 243"/>
                <a:gd name="T67" fmla="*/ 4 h 107"/>
                <a:gd name="T68" fmla="*/ 205 w 243"/>
                <a:gd name="T69" fmla="*/ 2 h 107"/>
                <a:gd name="T70" fmla="*/ 195 w 243"/>
                <a:gd name="T71" fmla="*/ 0 h 107"/>
                <a:gd name="T72" fmla="*/ 46 w 243"/>
                <a:gd name="T7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107">
                  <a:moveTo>
                    <a:pt x="46" y="0"/>
                  </a:moveTo>
                  <a:lnTo>
                    <a:pt x="38" y="2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3" y="81"/>
                  </a:lnTo>
                  <a:lnTo>
                    <a:pt x="7" y="88"/>
                  </a:lnTo>
                  <a:lnTo>
                    <a:pt x="13" y="94"/>
                  </a:lnTo>
                  <a:lnTo>
                    <a:pt x="21" y="100"/>
                  </a:lnTo>
                  <a:lnTo>
                    <a:pt x="28" y="104"/>
                  </a:lnTo>
                  <a:lnTo>
                    <a:pt x="38" y="107"/>
                  </a:lnTo>
                  <a:lnTo>
                    <a:pt x="46" y="107"/>
                  </a:lnTo>
                  <a:lnTo>
                    <a:pt x="195" y="107"/>
                  </a:lnTo>
                  <a:lnTo>
                    <a:pt x="205" y="107"/>
                  </a:lnTo>
                  <a:lnTo>
                    <a:pt x="215" y="104"/>
                  </a:lnTo>
                  <a:lnTo>
                    <a:pt x="222" y="100"/>
                  </a:lnTo>
                  <a:lnTo>
                    <a:pt x="230" y="94"/>
                  </a:lnTo>
                  <a:lnTo>
                    <a:pt x="236" y="88"/>
                  </a:lnTo>
                  <a:lnTo>
                    <a:pt x="240" y="81"/>
                  </a:lnTo>
                  <a:lnTo>
                    <a:pt x="242" y="73"/>
                  </a:lnTo>
                  <a:lnTo>
                    <a:pt x="243" y="63"/>
                  </a:lnTo>
                  <a:lnTo>
                    <a:pt x="243" y="46"/>
                  </a:lnTo>
                  <a:lnTo>
                    <a:pt x="242" y="36"/>
                  </a:lnTo>
                  <a:lnTo>
                    <a:pt x="240" y="29"/>
                  </a:lnTo>
                  <a:lnTo>
                    <a:pt x="236" y="21"/>
                  </a:lnTo>
                  <a:lnTo>
                    <a:pt x="230" y="13"/>
                  </a:lnTo>
                  <a:lnTo>
                    <a:pt x="222" y="8"/>
                  </a:lnTo>
                  <a:lnTo>
                    <a:pt x="215" y="4"/>
                  </a:lnTo>
                  <a:lnTo>
                    <a:pt x="205" y="2"/>
                  </a:lnTo>
                  <a:lnTo>
                    <a:pt x="195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6" name="Freeform 356"/>
            <p:cNvSpPr>
              <a:spLocks/>
            </p:cNvSpPr>
            <p:nvPr/>
          </p:nvSpPr>
          <p:spPr bwMode="auto">
            <a:xfrm flipH="1">
              <a:off x="5068" y="1361"/>
              <a:ext cx="235" cy="16"/>
            </a:xfrm>
            <a:custGeom>
              <a:avLst/>
              <a:gdLst>
                <a:gd name="T0" fmla="*/ 227 w 235"/>
                <a:gd name="T1" fmla="*/ 16 h 16"/>
                <a:gd name="T2" fmla="*/ 219 w 235"/>
                <a:gd name="T3" fmla="*/ 16 h 16"/>
                <a:gd name="T4" fmla="*/ 212 w 235"/>
                <a:gd name="T5" fmla="*/ 16 h 16"/>
                <a:gd name="T6" fmla="*/ 194 w 235"/>
                <a:gd name="T7" fmla="*/ 16 h 16"/>
                <a:gd name="T8" fmla="*/ 189 w 235"/>
                <a:gd name="T9" fmla="*/ 16 h 16"/>
                <a:gd name="T10" fmla="*/ 171 w 235"/>
                <a:gd name="T11" fmla="*/ 16 h 16"/>
                <a:gd name="T12" fmla="*/ 156 w 235"/>
                <a:gd name="T13" fmla="*/ 16 h 16"/>
                <a:gd name="T14" fmla="*/ 143 w 235"/>
                <a:gd name="T15" fmla="*/ 16 h 16"/>
                <a:gd name="T16" fmla="*/ 133 w 235"/>
                <a:gd name="T17" fmla="*/ 16 h 16"/>
                <a:gd name="T18" fmla="*/ 125 w 235"/>
                <a:gd name="T19" fmla="*/ 8 h 16"/>
                <a:gd name="T20" fmla="*/ 116 w 235"/>
                <a:gd name="T21" fmla="*/ 16 h 16"/>
                <a:gd name="T22" fmla="*/ 54 w 235"/>
                <a:gd name="T23" fmla="*/ 16 h 16"/>
                <a:gd name="T24" fmla="*/ 47 w 235"/>
                <a:gd name="T25" fmla="*/ 16 h 16"/>
                <a:gd name="T26" fmla="*/ 39 w 235"/>
                <a:gd name="T27" fmla="*/ 16 h 16"/>
                <a:gd name="T28" fmla="*/ 31 w 235"/>
                <a:gd name="T29" fmla="*/ 16 h 16"/>
                <a:gd name="T30" fmla="*/ 24 w 235"/>
                <a:gd name="T31" fmla="*/ 16 h 16"/>
                <a:gd name="T32" fmla="*/ 8 w 235"/>
                <a:gd name="T33" fmla="*/ 16 h 16"/>
                <a:gd name="T34" fmla="*/ 0 w 235"/>
                <a:gd name="T35" fmla="*/ 16 h 16"/>
                <a:gd name="T36" fmla="*/ 8 w 235"/>
                <a:gd name="T37" fmla="*/ 0 h 16"/>
                <a:gd name="T38" fmla="*/ 24 w 235"/>
                <a:gd name="T39" fmla="*/ 0 h 16"/>
                <a:gd name="T40" fmla="*/ 219 w 235"/>
                <a:gd name="T41" fmla="*/ 0 h 16"/>
                <a:gd name="T42" fmla="*/ 227 w 235"/>
                <a:gd name="T43" fmla="*/ 0 h 16"/>
                <a:gd name="T44" fmla="*/ 235 w 235"/>
                <a:gd name="T45" fmla="*/ 8 h 16"/>
                <a:gd name="T46" fmla="*/ 227 w 235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5" h="16">
                  <a:moveTo>
                    <a:pt x="227" y="16"/>
                  </a:moveTo>
                  <a:lnTo>
                    <a:pt x="219" y="16"/>
                  </a:lnTo>
                  <a:lnTo>
                    <a:pt x="212" y="16"/>
                  </a:lnTo>
                  <a:lnTo>
                    <a:pt x="194" y="16"/>
                  </a:lnTo>
                  <a:lnTo>
                    <a:pt x="189" y="16"/>
                  </a:lnTo>
                  <a:lnTo>
                    <a:pt x="171" y="16"/>
                  </a:lnTo>
                  <a:lnTo>
                    <a:pt x="156" y="16"/>
                  </a:lnTo>
                  <a:lnTo>
                    <a:pt x="143" y="16"/>
                  </a:lnTo>
                  <a:lnTo>
                    <a:pt x="133" y="16"/>
                  </a:lnTo>
                  <a:lnTo>
                    <a:pt x="125" y="8"/>
                  </a:lnTo>
                  <a:lnTo>
                    <a:pt x="116" y="16"/>
                  </a:lnTo>
                  <a:lnTo>
                    <a:pt x="54" y="16"/>
                  </a:lnTo>
                  <a:lnTo>
                    <a:pt x="47" y="16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19" y="0"/>
                  </a:lnTo>
                  <a:lnTo>
                    <a:pt x="227" y="0"/>
                  </a:lnTo>
                  <a:lnTo>
                    <a:pt x="235" y="8"/>
                  </a:lnTo>
                  <a:lnTo>
                    <a:pt x="227" y="16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7" name="Freeform 357"/>
            <p:cNvSpPr>
              <a:spLocks/>
            </p:cNvSpPr>
            <p:nvPr/>
          </p:nvSpPr>
          <p:spPr bwMode="auto">
            <a:xfrm flipH="1">
              <a:off x="5070" y="1361"/>
              <a:ext cx="27" cy="35"/>
            </a:xfrm>
            <a:custGeom>
              <a:avLst/>
              <a:gdLst>
                <a:gd name="T0" fmla="*/ 27 w 27"/>
                <a:gd name="T1" fmla="*/ 16 h 35"/>
                <a:gd name="T2" fmla="*/ 23 w 27"/>
                <a:gd name="T3" fmla="*/ 10 h 35"/>
                <a:gd name="T4" fmla="*/ 15 w 27"/>
                <a:gd name="T5" fmla="*/ 0 h 35"/>
                <a:gd name="T6" fmla="*/ 8 w 27"/>
                <a:gd name="T7" fmla="*/ 0 h 35"/>
                <a:gd name="T8" fmla="*/ 8 w 27"/>
                <a:gd name="T9" fmla="*/ 10 h 35"/>
                <a:gd name="T10" fmla="*/ 0 w 27"/>
                <a:gd name="T11" fmla="*/ 10 h 35"/>
                <a:gd name="T12" fmla="*/ 0 w 27"/>
                <a:gd name="T13" fmla="*/ 18 h 35"/>
                <a:gd name="T14" fmla="*/ 0 w 27"/>
                <a:gd name="T15" fmla="*/ 25 h 35"/>
                <a:gd name="T16" fmla="*/ 8 w 27"/>
                <a:gd name="T17" fmla="*/ 35 h 35"/>
                <a:gd name="T18" fmla="*/ 15 w 27"/>
                <a:gd name="T19" fmla="*/ 35 h 35"/>
                <a:gd name="T20" fmla="*/ 21 w 27"/>
                <a:gd name="T21" fmla="*/ 31 h 35"/>
                <a:gd name="T22" fmla="*/ 25 w 27"/>
                <a:gd name="T23" fmla="*/ 23 h 35"/>
                <a:gd name="T24" fmla="*/ 27 w 27"/>
                <a:gd name="T2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5">
                  <a:moveTo>
                    <a:pt x="27" y="16"/>
                  </a:moveTo>
                  <a:lnTo>
                    <a:pt x="23" y="1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15" y="35"/>
                  </a:lnTo>
                  <a:lnTo>
                    <a:pt x="21" y="31"/>
                  </a:lnTo>
                  <a:lnTo>
                    <a:pt x="25" y="23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58" name="Oval 358"/>
            <p:cNvSpPr>
              <a:spLocks noChangeArrowheads="1"/>
            </p:cNvSpPr>
            <p:nvPr/>
          </p:nvSpPr>
          <p:spPr bwMode="auto">
            <a:xfrm flipH="1">
              <a:off x="5072" y="1361"/>
              <a:ext cx="27" cy="31"/>
            </a:xfrm>
            <a:prstGeom prst="ellipse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3959" name="Group 359"/>
            <p:cNvGrpSpPr>
              <a:grpSpLocks/>
            </p:cNvGrpSpPr>
            <p:nvPr/>
          </p:nvGrpSpPr>
          <p:grpSpPr bwMode="auto">
            <a:xfrm>
              <a:off x="4315" y="1272"/>
              <a:ext cx="298" cy="224"/>
              <a:chOff x="1983" y="1227"/>
              <a:chExt cx="298" cy="224"/>
            </a:xfrm>
          </p:grpSpPr>
          <p:sp>
            <p:nvSpPr>
              <p:cNvPr id="793960" name="Freeform 360"/>
              <p:cNvSpPr>
                <a:spLocks/>
              </p:cNvSpPr>
              <p:nvPr/>
            </p:nvSpPr>
            <p:spPr bwMode="auto">
              <a:xfrm flipH="1">
                <a:off x="2225" y="1227"/>
                <a:ext cx="33" cy="217"/>
              </a:xfrm>
              <a:custGeom>
                <a:avLst/>
                <a:gdLst>
                  <a:gd name="T0" fmla="*/ 0 w 33"/>
                  <a:gd name="T1" fmla="*/ 0 h 217"/>
                  <a:gd name="T2" fmla="*/ 0 w 33"/>
                  <a:gd name="T3" fmla="*/ 175 h 217"/>
                  <a:gd name="T4" fmla="*/ 10 w 33"/>
                  <a:gd name="T5" fmla="*/ 217 h 217"/>
                  <a:gd name="T6" fmla="*/ 25 w 33"/>
                  <a:gd name="T7" fmla="*/ 217 h 217"/>
                  <a:gd name="T8" fmla="*/ 33 w 33"/>
                  <a:gd name="T9" fmla="*/ 175 h 217"/>
                  <a:gd name="T10" fmla="*/ 33 w 33"/>
                  <a:gd name="T11" fmla="*/ 0 h 217"/>
                  <a:gd name="T12" fmla="*/ 0 w 33"/>
                  <a:gd name="T1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7">
                    <a:moveTo>
                      <a:pt x="0" y="0"/>
                    </a:moveTo>
                    <a:lnTo>
                      <a:pt x="0" y="175"/>
                    </a:lnTo>
                    <a:lnTo>
                      <a:pt x="10" y="217"/>
                    </a:lnTo>
                    <a:lnTo>
                      <a:pt x="25" y="217"/>
                    </a:lnTo>
                    <a:lnTo>
                      <a:pt x="33" y="175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1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961" name="Rectangle 361"/>
              <p:cNvSpPr>
                <a:spLocks noChangeArrowheads="1"/>
              </p:cNvSpPr>
              <p:nvPr/>
            </p:nvSpPr>
            <p:spPr bwMode="auto">
              <a:xfrm flipH="1">
                <a:off x="2223" y="1227"/>
                <a:ext cx="35" cy="80"/>
              </a:xfrm>
              <a:prstGeom prst="rect">
                <a:avLst/>
              </a:prstGeom>
              <a:solidFill>
                <a:srgbClr val="40404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962" name="Freeform 362"/>
              <p:cNvSpPr>
                <a:spLocks/>
              </p:cNvSpPr>
              <p:nvPr/>
            </p:nvSpPr>
            <p:spPr bwMode="auto">
              <a:xfrm flipH="1">
                <a:off x="2202" y="1434"/>
                <a:ext cx="79" cy="17"/>
              </a:xfrm>
              <a:custGeom>
                <a:avLst/>
                <a:gdLst>
                  <a:gd name="T0" fmla="*/ 8 w 79"/>
                  <a:gd name="T1" fmla="*/ 0 h 17"/>
                  <a:gd name="T2" fmla="*/ 0 w 79"/>
                  <a:gd name="T3" fmla="*/ 17 h 17"/>
                  <a:gd name="T4" fmla="*/ 79 w 79"/>
                  <a:gd name="T5" fmla="*/ 17 h 17"/>
                  <a:gd name="T6" fmla="*/ 71 w 79"/>
                  <a:gd name="T7" fmla="*/ 0 h 17"/>
                  <a:gd name="T8" fmla="*/ 8 w 7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7">
                    <a:moveTo>
                      <a:pt x="8" y="0"/>
                    </a:moveTo>
                    <a:lnTo>
                      <a:pt x="0" y="17"/>
                    </a:lnTo>
                    <a:lnTo>
                      <a:pt x="79" y="17"/>
                    </a:lnTo>
                    <a:lnTo>
                      <a:pt x="7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963" name="Freeform 363"/>
              <p:cNvSpPr>
                <a:spLocks/>
              </p:cNvSpPr>
              <p:nvPr/>
            </p:nvSpPr>
            <p:spPr bwMode="auto">
              <a:xfrm flipH="1">
                <a:off x="1983" y="1227"/>
                <a:ext cx="242" cy="159"/>
              </a:xfrm>
              <a:custGeom>
                <a:avLst/>
                <a:gdLst>
                  <a:gd name="T0" fmla="*/ 211 w 242"/>
                  <a:gd name="T1" fmla="*/ 0 h 159"/>
                  <a:gd name="T2" fmla="*/ 0 w 242"/>
                  <a:gd name="T3" fmla="*/ 144 h 159"/>
                  <a:gd name="T4" fmla="*/ 0 w 242"/>
                  <a:gd name="T5" fmla="*/ 159 h 159"/>
                  <a:gd name="T6" fmla="*/ 242 w 242"/>
                  <a:gd name="T7" fmla="*/ 0 h 159"/>
                  <a:gd name="T8" fmla="*/ 211 w 242"/>
                  <a:gd name="T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159">
                    <a:moveTo>
                      <a:pt x="211" y="0"/>
                    </a:moveTo>
                    <a:lnTo>
                      <a:pt x="0" y="144"/>
                    </a:lnTo>
                    <a:lnTo>
                      <a:pt x="0" y="159"/>
                    </a:lnTo>
                    <a:lnTo>
                      <a:pt x="242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A1A1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964" name="Freeform 364"/>
              <p:cNvSpPr>
                <a:spLocks/>
              </p:cNvSpPr>
              <p:nvPr/>
            </p:nvSpPr>
            <p:spPr bwMode="auto">
              <a:xfrm flipH="1">
                <a:off x="2225" y="1227"/>
                <a:ext cx="33" cy="217"/>
              </a:xfrm>
              <a:custGeom>
                <a:avLst/>
                <a:gdLst>
                  <a:gd name="T0" fmla="*/ 0 w 33"/>
                  <a:gd name="T1" fmla="*/ 0 h 217"/>
                  <a:gd name="T2" fmla="*/ 0 w 33"/>
                  <a:gd name="T3" fmla="*/ 175 h 217"/>
                  <a:gd name="T4" fmla="*/ 10 w 33"/>
                  <a:gd name="T5" fmla="*/ 217 h 217"/>
                  <a:gd name="T6" fmla="*/ 25 w 33"/>
                  <a:gd name="T7" fmla="*/ 217 h 217"/>
                  <a:gd name="T8" fmla="*/ 33 w 33"/>
                  <a:gd name="T9" fmla="*/ 175 h 217"/>
                  <a:gd name="T10" fmla="*/ 33 w 33"/>
                  <a:gd name="T11" fmla="*/ 0 h 217"/>
                  <a:gd name="T12" fmla="*/ 0 w 33"/>
                  <a:gd name="T1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7">
                    <a:moveTo>
                      <a:pt x="0" y="0"/>
                    </a:moveTo>
                    <a:lnTo>
                      <a:pt x="0" y="175"/>
                    </a:lnTo>
                    <a:lnTo>
                      <a:pt x="10" y="217"/>
                    </a:lnTo>
                    <a:lnTo>
                      <a:pt x="25" y="217"/>
                    </a:lnTo>
                    <a:lnTo>
                      <a:pt x="33" y="175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1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965" name="Rectangle 365"/>
              <p:cNvSpPr>
                <a:spLocks noChangeArrowheads="1"/>
              </p:cNvSpPr>
              <p:nvPr/>
            </p:nvSpPr>
            <p:spPr bwMode="auto">
              <a:xfrm flipH="1">
                <a:off x="2223" y="1227"/>
                <a:ext cx="35" cy="80"/>
              </a:xfrm>
              <a:prstGeom prst="rect">
                <a:avLst/>
              </a:prstGeom>
              <a:solidFill>
                <a:srgbClr val="40404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966" name="Freeform 366"/>
              <p:cNvSpPr>
                <a:spLocks/>
              </p:cNvSpPr>
              <p:nvPr/>
            </p:nvSpPr>
            <p:spPr bwMode="auto">
              <a:xfrm flipH="1">
                <a:off x="1991" y="1227"/>
                <a:ext cx="140" cy="79"/>
              </a:xfrm>
              <a:custGeom>
                <a:avLst/>
                <a:gdLst>
                  <a:gd name="T0" fmla="*/ 110 w 140"/>
                  <a:gd name="T1" fmla="*/ 0 h 79"/>
                  <a:gd name="T2" fmla="*/ 140 w 140"/>
                  <a:gd name="T3" fmla="*/ 0 h 79"/>
                  <a:gd name="T4" fmla="*/ 29 w 140"/>
                  <a:gd name="T5" fmla="*/ 79 h 79"/>
                  <a:gd name="T6" fmla="*/ 0 w 140"/>
                  <a:gd name="T7" fmla="*/ 79 h 79"/>
                  <a:gd name="T8" fmla="*/ 110 w 140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9">
                    <a:moveTo>
                      <a:pt x="110" y="0"/>
                    </a:moveTo>
                    <a:lnTo>
                      <a:pt x="140" y="0"/>
                    </a:lnTo>
                    <a:lnTo>
                      <a:pt x="29" y="79"/>
                    </a:lnTo>
                    <a:lnTo>
                      <a:pt x="0" y="7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967" name="Freeform 367"/>
              <p:cNvSpPr>
                <a:spLocks/>
              </p:cNvSpPr>
              <p:nvPr/>
            </p:nvSpPr>
            <p:spPr bwMode="auto">
              <a:xfrm flipH="1">
                <a:off x="2202" y="1434"/>
                <a:ext cx="79" cy="17"/>
              </a:xfrm>
              <a:custGeom>
                <a:avLst/>
                <a:gdLst>
                  <a:gd name="T0" fmla="*/ 8 w 79"/>
                  <a:gd name="T1" fmla="*/ 0 h 17"/>
                  <a:gd name="T2" fmla="*/ 0 w 79"/>
                  <a:gd name="T3" fmla="*/ 17 h 17"/>
                  <a:gd name="T4" fmla="*/ 79 w 79"/>
                  <a:gd name="T5" fmla="*/ 17 h 17"/>
                  <a:gd name="T6" fmla="*/ 71 w 79"/>
                  <a:gd name="T7" fmla="*/ 0 h 17"/>
                  <a:gd name="T8" fmla="*/ 8 w 7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7">
                    <a:moveTo>
                      <a:pt x="8" y="0"/>
                    </a:moveTo>
                    <a:lnTo>
                      <a:pt x="0" y="17"/>
                    </a:lnTo>
                    <a:lnTo>
                      <a:pt x="79" y="17"/>
                    </a:lnTo>
                    <a:lnTo>
                      <a:pt x="7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3968" name="Freeform 368"/>
            <p:cNvSpPr>
              <a:spLocks/>
            </p:cNvSpPr>
            <p:nvPr/>
          </p:nvSpPr>
          <p:spPr bwMode="auto">
            <a:xfrm flipH="1">
              <a:off x="4782" y="1315"/>
              <a:ext cx="234" cy="100"/>
            </a:xfrm>
            <a:custGeom>
              <a:avLst/>
              <a:gdLst>
                <a:gd name="T0" fmla="*/ 234 w 234"/>
                <a:gd name="T1" fmla="*/ 100 h 100"/>
                <a:gd name="T2" fmla="*/ 232 w 234"/>
                <a:gd name="T3" fmla="*/ 89 h 100"/>
                <a:gd name="T4" fmla="*/ 228 w 234"/>
                <a:gd name="T5" fmla="*/ 69 h 100"/>
                <a:gd name="T6" fmla="*/ 224 w 234"/>
                <a:gd name="T7" fmla="*/ 58 h 100"/>
                <a:gd name="T8" fmla="*/ 199 w 234"/>
                <a:gd name="T9" fmla="*/ 29 h 100"/>
                <a:gd name="T10" fmla="*/ 182 w 234"/>
                <a:gd name="T11" fmla="*/ 16 h 100"/>
                <a:gd name="T12" fmla="*/ 142 w 234"/>
                <a:gd name="T13" fmla="*/ 2 h 100"/>
                <a:gd name="T14" fmla="*/ 128 w 234"/>
                <a:gd name="T15" fmla="*/ 2 h 100"/>
                <a:gd name="T16" fmla="*/ 105 w 234"/>
                <a:gd name="T17" fmla="*/ 2 h 100"/>
                <a:gd name="T18" fmla="*/ 92 w 234"/>
                <a:gd name="T19" fmla="*/ 2 h 100"/>
                <a:gd name="T20" fmla="*/ 53 w 234"/>
                <a:gd name="T21" fmla="*/ 16 h 100"/>
                <a:gd name="T22" fmla="*/ 34 w 234"/>
                <a:gd name="T23" fmla="*/ 29 h 100"/>
                <a:gd name="T24" fmla="*/ 11 w 234"/>
                <a:gd name="T25" fmla="*/ 58 h 100"/>
                <a:gd name="T26" fmla="*/ 5 w 234"/>
                <a:gd name="T27" fmla="*/ 69 h 100"/>
                <a:gd name="T28" fmla="*/ 2 w 234"/>
                <a:gd name="T29" fmla="*/ 89 h 100"/>
                <a:gd name="T30" fmla="*/ 13 w 234"/>
                <a:gd name="T31" fmla="*/ 98 h 100"/>
                <a:gd name="T32" fmla="*/ 15 w 234"/>
                <a:gd name="T33" fmla="*/ 81 h 100"/>
                <a:gd name="T34" fmla="*/ 11 w 234"/>
                <a:gd name="T35" fmla="*/ 69 h 100"/>
                <a:gd name="T36" fmla="*/ 19 w 234"/>
                <a:gd name="T37" fmla="*/ 67 h 100"/>
                <a:gd name="T38" fmla="*/ 44 w 234"/>
                <a:gd name="T39" fmla="*/ 37 h 100"/>
                <a:gd name="T40" fmla="*/ 55 w 234"/>
                <a:gd name="T41" fmla="*/ 21 h 100"/>
                <a:gd name="T42" fmla="*/ 76 w 234"/>
                <a:gd name="T43" fmla="*/ 19 h 100"/>
                <a:gd name="T44" fmla="*/ 96 w 234"/>
                <a:gd name="T45" fmla="*/ 8 h 100"/>
                <a:gd name="T46" fmla="*/ 105 w 234"/>
                <a:gd name="T47" fmla="*/ 14 h 100"/>
                <a:gd name="T48" fmla="*/ 128 w 234"/>
                <a:gd name="T49" fmla="*/ 14 h 100"/>
                <a:gd name="T50" fmla="*/ 140 w 234"/>
                <a:gd name="T51" fmla="*/ 8 h 100"/>
                <a:gd name="T52" fmla="*/ 157 w 234"/>
                <a:gd name="T53" fmla="*/ 19 h 100"/>
                <a:gd name="T54" fmla="*/ 180 w 234"/>
                <a:gd name="T55" fmla="*/ 21 h 100"/>
                <a:gd name="T56" fmla="*/ 190 w 234"/>
                <a:gd name="T57" fmla="*/ 37 h 100"/>
                <a:gd name="T58" fmla="*/ 215 w 234"/>
                <a:gd name="T59" fmla="*/ 67 h 100"/>
                <a:gd name="T60" fmla="*/ 222 w 234"/>
                <a:gd name="T61" fmla="*/ 69 h 100"/>
                <a:gd name="T62" fmla="*/ 219 w 234"/>
                <a:gd name="T63" fmla="*/ 81 h 100"/>
                <a:gd name="T64" fmla="*/ 221 w 234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100">
                  <a:moveTo>
                    <a:pt x="221" y="100"/>
                  </a:moveTo>
                  <a:lnTo>
                    <a:pt x="234" y="100"/>
                  </a:lnTo>
                  <a:lnTo>
                    <a:pt x="234" y="98"/>
                  </a:lnTo>
                  <a:lnTo>
                    <a:pt x="232" y="89"/>
                  </a:lnTo>
                  <a:lnTo>
                    <a:pt x="232" y="81"/>
                  </a:lnTo>
                  <a:lnTo>
                    <a:pt x="228" y="69"/>
                  </a:lnTo>
                  <a:lnTo>
                    <a:pt x="228" y="67"/>
                  </a:lnTo>
                  <a:lnTo>
                    <a:pt x="224" y="58"/>
                  </a:lnTo>
                  <a:lnTo>
                    <a:pt x="213" y="42"/>
                  </a:lnTo>
                  <a:lnTo>
                    <a:pt x="199" y="29"/>
                  </a:lnTo>
                  <a:lnTo>
                    <a:pt x="184" y="17"/>
                  </a:lnTo>
                  <a:lnTo>
                    <a:pt x="182" y="16"/>
                  </a:lnTo>
                  <a:lnTo>
                    <a:pt x="163" y="8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105" y="2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73" y="8"/>
                  </a:lnTo>
                  <a:lnTo>
                    <a:pt x="53" y="16"/>
                  </a:lnTo>
                  <a:lnTo>
                    <a:pt x="52" y="17"/>
                  </a:lnTo>
                  <a:lnTo>
                    <a:pt x="34" y="29"/>
                  </a:lnTo>
                  <a:lnTo>
                    <a:pt x="21" y="42"/>
                  </a:lnTo>
                  <a:lnTo>
                    <a:pt x="11" y="58"/>
                  </a:lnTo>
                  <a:lnTo>
                    <a:pt x="7" y="67"/>
                  </a:lnTo>
                  <a:lnTo>
                    <a:pt x="5" y="69"/>
                  </a:lnTo>
                  <a:lnTo>
                    <a:pt x="2" y="81"/>
                  </a:lnTo>
                  <a:lnTo>
                    <a:pt x="2" y="89"/>
                  </a:lnTo>
                  <a:lnTo>
                    <a:pt x="0" y="98"/>
                  </a:lnTo>
                  <a:lnTo>
                    <a:pt x="13" y="98"/>
                  </a:lnTo>
                  <a:lnTo>
                    <a:pt x="13" y="89"/>
                  </a:lnTo>
                  <a:lnTo>
                    <a:pt x="15" y="81"/>
                  </a:lnTo>
                  <a:lnTo>
                    <a:pt x="17" y="69"/>
                  </a:lnTo>
                  <a:lnTo>
                    <a:pt x="11" y="69"/>
                  </a:lnTo>
                  <a:lnTo>
                    <a:pt x="15" y="75"/>
                  </a:lnTo>
                  <a:lnTo>
                    <a:pt x="19" y="67"/>
                  </a:lnTo>
                  <a:lnTo>
                    <a:pt x="30" y="52"/>
                  </a:lnTo>
                  <a:lnTo>
                    <a:pt x="44" y="37"/>
                  </a:lnTo>
                  <a:lnTo>
                    <a:pt x="59" y="27"/>
                  </a:lnTo>
                  <a:lnTo>
                    <a:pt x="55" y="21"/>
                  </a:lnTo>
                  <a:lnTo>
                    <a:pt x="57" y="27"/>
                  </a:lnTo>
                  <a:lnTo>
                    <a:pt x="76" y="19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6" y="14"/>
                  </a:lnTo>
                  <a:lnTo>
                    <a:pt x="105" y="14"/>
                  </a:lnTo>
                  <a:lnTo>
                    <a:pt x="117" y="12"/>
                  </a:lnTo>
                  <a:lnTo>
                    <a:pt x="128" y="14"/>
                  </a:lnTo>
                  <a:lnTo>
                    <a:pt x="140" y="14"/>
                  </a:lnTo>
                  <a:lnTo>
                    <a:pt x="140" y="8"/>
                  </a:lnTo>
                  <a:lnTo>
                    <a:pt x="138" y="14"/>
                  </a:lnTo>
                  <a:lnTo>
                    <a:pt x="157" y="19"/>
                  </a:lnTo>
                  <a:lnTo>
                    <a:pt x="176" y="27"/>
                  </a:lnTo>
                  <a:lnTo>
                    <a:pt x="180" y="21"/>
                  </a:lnTo>
                  <a:lnTo>
                    <a:pt x="174" y="27"/>
                  </a:lnTo>
                  <a:lnTo>
                    <a:pt x="190" y="37"/>
                  </a:lnTo>
                  <a:lnTo>
                    <a:pt x="205" y="52"/>
                  </a:lnTo>
                  <a:lnTo>
                    <a:pt x="215" y="67"/>
                  </a:lnTo>
                  <a:lnTo>
                    <a:pt x="219" y="75"/>
                  </a:lnTo>
                  <a:lnTo>
                    <a:pt x="222" y="69"/>
                  </a:lnTo>
                  <a:lnTo>
                    <a:pt x="217" y="69"/>
                  </a:lnTo>
                  <a:lnTo>
                    <a:pt x="219" y="81"/>
                  </a:lnTo>
                  <a:lnTo>
                    <a:pt x="221" y="89"/>
                  </a:lnTo>
                  <a:lnTo>
                    <a:pt x="221" y="98"/>
                  </a:lnTo>
                  <a:lnTo>
                    <a:pt x="221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69" name="Freeform 369"/>
            <p:cNvSpPr>
              <a:spLocks/>
            </p:cNvSpPr>
            <p:nvPr/>
          </p:nvSpPr>
          <p:spPr bwMode="auto">
            <a:xfrm flipH="1">
              <a:off x="4782" y="1315"/>
              <a:ext cx="234" cy="100"/>
            </a:xfrm>
            <a:custGeom>
              <a:avLst/>
              <a:gdLst>
                <a:gd name="T0" fmla="*/ 234 w 234"/>
                <a:gd name="T1" fmla="*/ 100 h 100"/>
                <a:gd name="T2" fmla="*/ 232 w 234"/>
                <a:gd name="T3" fmla="*/ 89 h 100"/>
                <a:gd name="T4" fmla="*/ 228 w 234"/>
                <a:gd name="T5" fmla="*/ 69 h 100"/>
                <a:gd name="T6" fmla="*/ 224 w 234"/>
                <a:gd name="T7" fmla="*/ 58 h 100"/>
                <a:gd name="T8" fmla="*/ 199 w 234"/>
                <a:gd name="T9" fmla="*/ 29 h 100"/>
                <a:gd name="T10" fmla="*/ 182 w 234"/>
                <a:gd name="T11" fmla="*/ 16 h 100"/>
                <a:gd name="T12" fmla="*/ 142 w 234"/>
                <a:gd name="T13" fmla="*/ 2 h 100"/>
                <a:gd name="T14" fmla="*/ 128 w 234"/>
                <a:gd name="T15" fmla="*/ 2 h 100"/>
                <a:gd name="T16" fmla="*/ 105 w 234"/>
                <a:gd name="T17" fmla="*/ 2 h 100"/>
                <a:gd name="T18" fmla="*/ 92 w 234"/>
                <a:gd name="T19" fmla="*/ 2 h 100"/>
                <a:gd name="T20" fmla="*/ 53 w 234"/>
                <a:gd name="T21" fmla="*/ 16 h 100"/>
                <a:gd name="T22" fmla="*/ 34 w 234"/>
                <a:gd name="T23" fmla="*/ 29 h 100"/>
                <a:gd name="T24" fmla="*/ 11 w 234"/>
                <a:gd name="T25" fmla="*/ 58 h 100"/>
                <a:gd name="T26" fmla="*/ 5 w 234"/>
                <a:gd name="T27" fmla="*/ 69 h 100"/>
                <a:gd name="T28" fmla="*/ 2 w 234"/>
                <a:gd name="T29" fmla="*/ 89 h 100"/>
                <a:gd name="T30" fmla="*/ 13 w 234"/>
                <a:gd name="T31" fmla="*/ 98 h 100"/>
                <a:gd name="T32" fmla="*/ 15 w 234"/>
                <a:gd name="T33" fmla="*/ 81 h 100"/>
                <a:gd name="T34" fmla="*/ 11 w 234"/>
                <a:gd name="T35" fmla="*/ 69 h 100"/>
                <a:gd name="T36" fmla="*/ 19 w 234"/>
                <a:gd name="T37" fmla="*/ 67 h 100"/>
                <a:gd name="T38" fmla="*/ 44 w 234"/>
                <a:gd name="T39" fmla="*/ 37 h 100"/>
                <a:gd name="T40" fmla="*/ 55 w 234"/>
                <a:gd name="T41" fmla="*/ 21 h 100"/>
                <a:gd name="T42" fmla="*/ 76 w 234"/>
                <a:gd name="T43" fmla="*/ 19 h 100"/>
                <a:gd name="T44" fmla="*/ 96 w 234"/>
                <a:gd name="T45" fmla="*/ 8 h 100"/>
                <a:gd name="T46" fmla="*/ 105 w 234"/>
                <a:gd name="T47" fmla="*/ 14 h 100"/>
                <a:gd name="T48" fmla="*/ 128 w 234"/>
                <a:gd name="T49" fmla="*/ 14 h 100"/>
                <a:gd name="T50" fmla="*/ 140 w 234"/>
                <a:gd name="T51" fmla="*/ 8 h 100"/>
                <a:gd name="T52" fmla="*/ 157 w 234"/>
                <a:gd name="T53" fmla="*/ 19 h 100"/>
                <a:gd name="T54" fmla="*/ 180 w 234"/>
                <a:gd name="T55" fmla="*/ 21 h 100"/>
                <a:gd name="T56" fmla="*/ 190 w 234"/>
                <a:gd name="T57" fmla="*/ 37 h 100"/>
                <a:gd name="T58" fmla="*/ 215 w 234"/>
                <a:gd name="T59" fmla="*/ 67 h 100"/>
                <a:gd name="T60" fmla="*/ 222 w 234"/>
                <a:gd name="T61" fmla="*/ 69 h 100"/>
                <a:gd name="T62" fmla="*/ 219 w 234"/>
                <a:gd name="T63" fmla="*/ 81 h 100"/>
                <a:gd name="T64" fmla="*/ 221 w 234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100">
                  <a:moveTo>
                    <a:pt x="221" y="100"/>
                  </a:moveTo>
                  <a:lnTo>
                    <a:pt x="234" y="100"/>
                  </a:lnTo>
                  <a:lnTo>
                    <a:pt x="234" y="98"/>
                  </a:lnTo>
                  <a:lnTo>
                    <a:pt x="232" y="89"/>
                  </a:lnTo>
                  <a:lnTo>
                    <a:pt x="232" y="81"/>
                  </a:lnTo>
                  <a:lnTo>
                    <a:pt x="228" y="69"/>
                  </a:lnTo>
                  <a:lnTo>
                    <a:pt x="228" y="67"/>
                  </a:lnTo>
                  <a:lnTo>
                    <a:pt x="224" y="58"/>
                  </a:lnTo>
                  <a:lnTo>
                    <a:pt x="213" y="42"/>
                  </a:lnTo>
                  <a:lnTo>
                    <a:pt x="199" y="29"/>
                  </a:lnTo>
                  <a:lnTo>
                    <a:pt x="184" y="17"/>
                  </a:lnTo>
                  <a:lnTo>
                    <a:pt x="182" y="16"/>
                  </a:lnTo>
                  <a:lnTo>
                    <a:pt x="163" y="8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105" y="2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73" y="8"/>
                  </a:lnTo>
                  <a:lnTo>
                    <a:pt x="53" y="16"/>
                  </a:lnTo>
                  <a:lnTo>
                    <a:pt x="52" y="17"/>
                  </a:lnTo>
                  <a:lnTo>
                    <a:pt x="34" y="29"/>
                  </a:lnTo>
                  <a:lnTo>
                    <a:pt x="21" y="42"/>
                  </a:lnTo>
                  <a:lnTo>
                    <a:pt x="11" y="58"/>
                  </a:lnTo>
                  <a:lnTo>
                    <a:pt x="7" y="67"/>
                  </a:lnTo>
                  <a:lnTo>
                    <a:pt x="5" y="69"/>
                  </a:lnTo>
                  <a:lnTo>
                    <a:pt x="2" y="81"/>
                  </a:lnTo>
                  <a:lnTo>
                    <a:pt x="2" y="89"/>
                  </a:lnTo>
                  <a:lnTo>
                    <a:pt x="0" y="98"/>
                  </a:lnTo>
                  <a:lnTo>
                    <a:pt x="13" y="98"/>
                  </a:lnTo>
                  <a:lnTo>
                    <a:pt x="13" y="89"/>
                  </a:lnTo>
                  <a:lnTo>
                    <a:pt x="15" y="81"/>
                  </a:lnTo>
                  <a:lnTo>
                    <a:pt x="17" y="69"/>
                  </a:lnTo>
                  <a:lnTo>
                    <a:pt x="11" y="69"/>
                  </a:lnTo>
                  <a:lnTo>
                    <a:pt x="15" y="75"/>
                  </a:lnTo>
                  <a:lnTo>
                    <a:pt x="19" y="67"/>
                  </a:lnTo>
                  <a:lnTo>
                    <a:pt x="30" y="52"/>
                  </a:lnTo>
                  <a:lnTo>
                    <a:pt x="44" y="37"/>
                  </a:lnTo>
                  <a:lnTo>
                    <a:pt x="59" y="27"/>
                  </a:lnTo>
                  <a:lnTo>
                    <a:pt x="55" y="21"/>
                  </a:lnTo>
                  <a:lnTo>
                    <a:pt x="57" y="27"/>
                  </a:lnTo>
                  <a:lnTo>
                    <a:pt x="76" y="19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6" y="14"/>
                  </a:lnTo>
                  <a:lnTo>
                    <a:pt x="105" y="14"/>
                  </a:lnTo>
                  <a:lnTo>
                    <a:pt x="117" y="12"/>
                  </a:lnTo>
                  <a:lnTo>
                    <a:pt x="128" y="14"/>
                  </a:lnTo>
                  <a:lnTo>
                    <a:pt x="140" y="14"/>
                  </a:lnTo>
                  <a:lnTo>
                    <a:pt x="140" y="8"/>
                  </a:lnTo>
                  <a:lnTo>
                    <a:pt x="138" y="14"/>
                  </a:lnTo>
                  <a:lnTo>
                    <a:pt x="157" y="19"/>
                  </a:lnTo>
                  <a:lnTo>
                    <a:pt x="176" y="27"/>
                  </a:lnTo>
                  <a:lnTo>
                    <a:pt x="180" y="21"/>
                  </a:lnTo>
                  <a:lnTo>
                    <a:pt x="174" y="27"/>
                  </a:lnTo>
                  <a:lnTo>
                    <a:pt x="190" y="37"/>
                  </a:lnTo>
                  <a:lnTo>
                    <a:pt x="205" y="52"/>
                  </a:lnTo>
                  <a:lnTo>
                    <a:pt x="215" y="67"/>
                  </a:lnTo>
                  <a:lnTo>
                    <a:pt x="219" y="75"/>
                  </a:lnTo>
                  <a:lnTo>
                    <a:pt x="222" y="69"/>
                  </a:lnTo>
                  <a:lnTo>
                    <a:pt x="217" y="69"/>
                  </a:lnTo>
                  <a:lnTo>
                    <a:pt x="219" y="81"/>
                  </a:lnTo>
                  <a:lnTo>
                    <a:pt x="221" y="89"/>
                  </a:lnTo>
                  <a:lnTo>
                    <a:pt x="221" y="98"/>
                  </a:lnTo>
                  <a:lnTo>
                    <a:pt x="221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0" name="Rectangle 370"/>
            <p:cNvSpPr>
              <a:spLocks noChangeArrowheads="1"/>
            </p:cNvSpPr>
            <p:nvPr/>
          </p:nvSpPr>
          <p:spPr bwMode="auto">
            <a:xfrm flipH="1">
              <a:off x="3522" y="1405"/>
              <a:ext cx="388" cy="22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1" name="Rectangle 371"/>
            <p:cNvSpPr>
              <a:spLocks noChangeArrowheads="1"/>
            </p:cNvSpPr>
            <p:nvPr/>
          </p:nvSpPr>
          <p:spPr bwMode="auto">
            <a:xfrm flipH="1">
              <a:off x="3522" y="1425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2" name="Rectangle 372"/>
            <p:cNvSpPr>
              <a:spLocks noChangeArrowheads="1"/>
            </p:cNvSpPr>
            <p:nvPr/>
          </p:nvSpPr>
          <p:spPr bwMode="auto">
            <a:xfrm flipH="1">
              <a:off x="3522" y="1434"/>
              <a:ext cx="388" cy="2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3" name="Rectangle 373"/>
            <p:cNvSpPr>
              <a:spLocks noChangeArrowheads="1"/>
            </p:cNvSpPr>
            <p:nvPr/>
          </p:nvSpPr>
          <p:spPr bwMode="auto">
            <a:xfrm flipH="1">
              <a:off x="3522" y="1405"/>
              <a:ext cx="388" cy="22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4" name="Rectangle 374"/>
            <p:cNvSpPr>
              <a:spLocks noChangeArrowheads="1"/>
            </p:cNvSpPr>
            <p:nvPr/>
          </p:nvSpPr>
          <p:spPr bwMode="auto">
            <a:xfrm flipH="1">
              <a:off x="3522" y="1425"/>
              <a:ext cx="388" cy="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5" name="Rectangle 375"/>
            <p:cNvSpPr>
              <a:spLocks noChangeArrowheads="1"/>
            </p:cNvSpPr>
            <p:nvPr/>
          </p:nvSpPr>
          <p:spPr bwMode="auto">
            <a:xfrm flipH="1">
              <a:off x="3522" y="1434"/>
              <a:ext cx="388" cy="2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6" name="Rectangle 376"/>
            <p:cNvSpPr>
              <a:spLocks noChangeArrowheads="1"/>
            </p:cNvSpPr>
            <p:nvPr/>
          </p:nvSpPr>
          <p:spPr bwMode="auto">
            <a:xfrm flipH="1">
              <a:off x="4212" y="1288"/>
              <a:ext cx="30" cy="102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7" name="Rectangle 377"/>
            <p:cNvSpPr>
              <a:spLocks noChangeArrowheads="1"/>
            </p:cNvSpPr>
            <p:nvPr/>
          </p:nvSpPr>
          <p:spPr bwMode="auto">
            <a:xfrm flipH="1">
              <a:off x="4212" y="1283"/>
              <a:ext cx="30" cy="26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8" name="Freeform 378"/>
            <p:cNvSpPr>
              <a:spLocks/>
            </p:cNvSpPr>
            <p:nvPr/>
          </p:nvSpPr>
          <p:spPr bwMode="auto">
            <a:xfrm flipH="1">
              <a:off x="3599" y="1315"/>
              <a:ext cx="232" cy="100"/>
            </a:xfrm>
            <a:custGeom>
              <a:avLst/>
              <a:gdLst>
                <a:gd name="T0" fmla="*/ 232 w 232"/>
                <a:gd name="T1" fmla="*/ 100 h 100"/>
                <a:gd name="T2" fmla="*/ 232 w 232"/>
                <a:gd name="T3" fmla="*/ 89 h 100"/>
                <a:gd name="T4" fmla="*/ 226 w 232"/>
                <a:gd name="T5" fmla="*/ 69 h 100"/>
                <a:gd name="T6" fmla="*/ 222 w 232"/>
                <a:gd name="T7" fmla="*/ 58 h 100"/>
                <a:gd name="T8" fmla="*/ 197 w 232"/>
                <a:gd name="T9" fmla="*/ 29 h 100"/>
                <a:gd name="T10" fmla="*/ 180 w 232"/>
                <a:gd name="T11" fmla="*/ 16 h 100"/>
                <a:gd name="T12" fmla="*/ 140 w 232"/>
                <a:gd name="T13" fmla="*/ 2 h 100"/>
                <a:gd name="T14" fmla="*/ 126 w 232"/>
                <a:gd name="T15" fmla="*/ 2 h 100"/>
                <a:gd name="T16" fmla="*/ 105 w 232"/>
                <a:gd name="T17" fmla="*/ 2 h 100"/>
                <a:gd name="T18" fmla="*/ 92 w 232"/>
                <a:gd name="T19" fmla="*/ 2 h 100"/>
                <a:gd name="T20" fmla="*/ 51 w 232"/>
                <a:gd name="T21" fmla="*/ 16 h 100"/>
                <a:gd name="T22" fmla="*/ 34 w 232"/>
                <a:gd name="T23" fmla="*/ 29 h 100"/>
                <a:gd name="T24" fmla="*/ 9 w 232"/>
                <a:gd name="T25" fmla="*/ 58 h 100"/>
                <a:gd name="T26" fmla="*/ 5 w 232"/>
                <a:gd name="T27" fmla="*/ 69 h 100"/>
                <a:gd name="T28" fmla="*/ 2 w 232"/>
                <a:gd name="T29" fmla="*/ 89 h 100"/>
                <a:gd name="T30" fmla="*/ 11 w 232"/>
                <a:gd name="T31" fmla="*/ 98 h 100"/>
                <a:gd name="T32" fmla="*/ 13 w 232"/>
                <a:gd name="T33" fmla="*/ 81 h 100"/>
                <a:gd name="T34" fmla="*/ 11 w 232"/>
                <a:gd name="T35" fmla="*/ 69 h 100"/>
                <a:gd name="T36" fmla="*/ 19 w 232"/>
                <a:gd name="T37" fmla="*/ 67 h 100"/>
                <a:gd name="T38" fmla="*/ 44 w 232"/>
                <a:gd name="T39" fmla="*/ 37 h 100"/>
                <a:gd name="T40" fmla="*/ 53 w 232"/>
                <a:gd name="T41" fmla="*/ 21 h 100"/>
                <a:gd name="T42" fmla="*/ 75 w 232"/>
                <a:gd name="T43" fmla="*/ 19 h 100"/>
                <a:gd name="T44" fmla="*/ 94 w 232"/>
                <a:gd name="T45" fmla="*/ 8 h 100"/>
                <a:gd name="T46" fmla="*/ 105 w 232"/>
                <a:gd name="T47" fmla="*/ 14 h 100"/>
                <a:gd name="T48" fmla="*/ 126 w 232"/>
                <a:gd name="T49" fmla="*/ 14 h 100"/>
                <a:gd name="T50" fmla="*/ 138 w 232"/>
                <a:gd name="T51" fmla="*/ 8 h 100"/>
                <a:gd name="T52" fmla="*/ 155 w 232"/>
                <a:gd name="T53" fmla="*/ 19 h 100"/>
                <a:gd name="T54" fmla="*/ 178 w 232"/>
                <a:gd name="T55" fmla="*/ 21 h 100"/>
                <a:gd name="T56" fmla="*/ 188 w 232"/>
                <a:gd name="T57" fmla="*/ 37 h 100"/>
                <a:gd name="T58" fmla="*/ 213 w 232"/>
                <a:gd name="T59" fmla="*/ 67 h 100"/>
                <a:gd name="T60" fmla="*/ 220 w 232"/>
                <a:gd name="T61" fmla="*/ 69 h 100"/>
                <a:gd name="T62" fmla="*/ 219 w 232"/>
                <a:gd name="T63" fmla="*/ 81 h 100"/>
                <a:gd name="T64" fmla="*/ 220 w 232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100">
                  <a:moveTo>
                    <a:pt x="220" y="100"/>
                  </a:moveTo>
                  <a:lnTo>
                    <a:pt x="232" y="100"/>
                  </a:lnTo>
                  <a:lnTo>
                    <a:pt x="232" y="98"/>
                  </a:lnTo>
                  <a:lnTo>
                    <a:pt x="232" y="89"/>
                  </a:lnTo>
                  <a:lnTo>
                    <a:pt x="230" y="81"/>
                  </a:lnTo>
                  <a:lnTo>
                    <a:pt x="226" y="69"/>
                  </a:lnTo>
                  <a:lnTo>
                    <a:pt x="226" y="67"/>
                  </a:lnTo>
                  <a:lnTo>
                    <a:pt x="222" y="58"/>
                  </a:lnTo>
                  <a:lnTo>
                    <a:pt x="213" y="42"/>
                  </a:lnTo>
                  <a:lnTo>
                    <a:pt x="197" y="29"/>
                  </a:lnTo>
                  <a:lnTo>
                    <a:pt x="182" y="17"/>
                  </a:lnTo>
                  <a:lnTo>
                    <a:pt x="180" y="16"/>
                  </a:lnTo>
                  <a:lnTo>
                    <a:pt x="161" y="8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26" y="2"/>
                  </a:lnTo>
                  <a:lnTo>
                    <a:pt x="115" y="0"/>
                  </a:lnTo>
                  <a:lnTo>
                    <a:pt x="105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71" y="8"/>
                  </a:lnTo>
                  <a:lnTo>
                    <a:pt x="51" y="16"/>
                  </a:lnTo>
                  <a:lnTo>
                    <a:pt x="50" y="17"/>
                  </a:lnTo>
                  <a:lnTo>
                    <a:pt x="34" y="29"/>
                  </a:lnTo>
                  <a:lnTo>
                    <a:pt x="21" y="42"/>
                  </a:lnTo>
                  <a:lnTo>
                    <a:pt x="9" y="58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2" y="81"/>
                  </a:lnTo>
                  <a:lnTo>
                    <a:pt x="2" y="89"/>
                  </a:lnTo>
                  <a:lnTo>
                    <a:pt x="0" y="98"/>
                  </a:lnTo>
                  <a:lnTo>
                    <a:pt x="11" y="98"/>
                  </a:lnTo>
                  <a:lnTo>
                    <a:pt x="13" y="89"/>
                  </a:lnTo>
                  <a:lnTo>
                    <a:pt x="13" y="81"/>
                  </a:lnTo>
                  <a:lnTo>
                    <a:pt x="17" y="69"/>
                  </a:lnTo>
                  <a:lnTo>
                    <a:pt x="11" y="69"/>
                  </a:lnTo>
                  <a:lnTo>
                    <a:pt x="15" y="75"/>
                  </a:lnTo>
                  <a:lnTo>
                    <a:pt x="19" y="67"/>
                  </a:lnTo>
                  <a:lnTo>
                    <a:pt x="28" y="52"/>
                  </a:lnTo>
                  <a:lnTo>
                    <a:pt x="44" y="37"/>
                  </a:lnTo>
                  <a:lnTo>
                    <a:pt x="59" y="27"/>
                  </a:lnTo>
                  <a:lnTo>
                    <a:pt x="53" y="21"/>
                  </a:lnTo>
                  <a:lnTo>
                    <a:pt x="57" y="27"/>
                  </a:lnTo>
                  <a:lnTo>
                    <a:pt x="75" y="19"/>
                  </a:lnTo>
                  <a:lnTo>
                    <a:pt x="96" y="14"/>
                  </a:lnTo>
                  <a:lnTo>
                    <a:pt x="94" y="8"/>
                  </a:lnTo>
                  <a:lnTo>
                    <a:pt x="94" y="14"/>
                  </a:lnTo>
                  <a:lnTo>
                    <a:pt x="105" y="14"/>
                  </a:lnTo>
                  <a:lnTo>
                    <a:pt x="115" y="12"/>
                  </a:lnTo>
                  <a:lnTo>
                    <a:pt x="126" y="14"/>
                  </a:lnTo>
                  <a:lnTo>
                    <a:pt x="138" y="14"/>
                  </a:lnTo>
                  <a:lnTo>
                    <a:pt x="138" y="8"/>
                  </a:lnTo>
                  <a:lnTo>
                    <a:pt x="136" y="14"/>
                  </a:lnTo>
                  <a:lnTo>
                    <a:pt x="155" y="19"/>
                  </a:lnTo>
                  <a:lnTo>
                    <a:pt x="174" y="27"/>
                  </a:lnTo>
                  <a:lnTo>
                    <a:pt x="178" y="21"/>
                  </a:lnTo>
                  <a:lnTo>
                    <a:pt x="172" y="27"/>
                  </a:lnTo>
                  <a:lnTo>
                    <a:pt x="188" y="37"/>
                  </a:lnTo>
                  <a:lnTo>
                    <a:pt x="203" y="52"/>
                  </a:lnTo>
                  <a:lnTo>
                    <a:pt x="213" y="67"/>
                  </a:lnTo>
                  <a:lnTo>
                    <a:pt x="217" y="75"/>
                  </a:lnTo>
                  <a:lnTo>
                    <a:pt x="220" y="69"/>
                  </a:lnTo>
                  <a:lnTo>
                    <a:pt x="215" y="69"/>
                  </a:lnTo>
                  <a:lnTo>
                    <a:pt x="219" y="81"/>
                  </a:lnTo>
                  <a:lnTo>
                    <a:pt x="219" y="89"/>
                  </a:lnTo>
                  <a:lnTo>
                    <a:pt x="220" y="98"/>
                  </a:lnTo>
                  <a:lnTo>
                    <a:pt x="220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79" name="Freeform 379"/>
            <p:cNvSpPr>
              <a:spLocks/>
            </p:cNvSpPr>
            <p:nvPr/>
          </p:nvSpPr>
          <p:spPr bwMode="auto">
            <a:xfrm flipH="1">
              <a:off x="3599" y="1315"/>
              <a:ext cx="232" cy="100"/>
            </a:xfrm>
            <a:custGeom>
              <a:avLst/>
              <a:gdLst>
                <a:gd name="T0" fmla="*/ 232 w 232"/>
                <a:gd name="T1" fmla="*/ 100 h 100"/>
                <a:gd name="T2" fmla="*/ 232 w 232"/>
                <a:gd name="T3" fmla="*/ 89 h 100"/>
                <a:gd name="T4" fmla="*/ 226 w 232"/>
                <a:gd name="T5" fmla="*/ 69 h 100"/>
                <a:gd name="T6" fmla="*/ 222 w 232"/>
                <a:gd name="T7" fmla="*/ 58 h 100"/>
                <a:gd name="T8" fmla="*/ 197 w 232"/>
                <a:gd name="T9" fmla="*/ 29 h 100"/>
                <a:gd name="T10" fmla="*/ 180 w 232"/>
                <a:gd name="T11" fmla="*/ 16 h 100"/>
                <a:gd name="T12" fmla="*/ 140 w 232"/>
                <a:gd name="T13" fmla="*/ 2 h 100"/>
                <a:gd name="T14" fmla="*/ 126 w 232"/>
                <a:gd name="T15" fmla="*/ 2 h 100"/>
                <a:gd name="T16" fmla="*/ 105 w 232"/>
                <a:gd name="T17" fmla="*/ 2 h 100"/>
                <a:gd name="T18" fmla="*/ 92 w 232"/>
                <a:gd name="T19" fmla="*/ 2 h 100"/>
                <a:gd name="T20" fmla="*/ 51 w 232"/>
                <a:gd name="T21" fmla="*/ 16 h 100"/>
                <a:gd name="T22" fmla="*/ 34 w 232"/>
                <a:gd name="T23" fmla="*/ 29 h 100"/>
                <a:gd name="T24" fmla="*/ 9 w 232"/>
                <a:gd name="T25" fmla="*/ 58 h 100"/>
                <a:gd name="T26" fmla="*/ 5 w 232"/>
                <a:gd name="T27" fmla="*/ 69 h 100"/>
                <a:gd name="T28" fmla="*/ 2 w 232"/>
                <a:gd name="T29" fmla="*/ 89 h 100"/>
                <a:gd name="T30" fmla="*/ 11 w 232"/>
                <a:gd name="T31" fmla="*/ 98 h 100"/>
                <a:gd name="T32" fmla="*/ 13 w 232"/>
                <a:gd name="T33" fmla="*/ 81 h 100"/>
                <a:gd name="T34" fmla="*/ 11 w 232"/>
                <a:gd name="T35" fmla="*/ 69 h 100"/>
                <a:gd name="T36" fmla="*/ 19 w 232"/>
                <a:gd name="T37" fmla="*/ 67 h 100"/>
                <a:gd name="T38" fmla="*/ 44 w 232"/>
                <a:gd name="T39" fmla="*/ 37 h 100"/>
                <a:gd name="T40" fmla="*/ 53 w 232"/>
                <a:gd name="T41" fmla="*/ 21 h 100"/>
                <a:gd name="T42" fmla="*/ 75 w 232"/>
                <a:gd name="T43" fmla="*/ 19 h 100"/>
                <a:gd name="T44" fmla="*/ 94 w 232"/>
                <a:gd name="T45" fmla="*/ 8 h 100"/>
                <a:gd name="T46" fmla="*/ 105 w 232"/>
                <a:gd name="T47" fmla="*/ 14 h 100"/>
                <a:gd name="T48" fmla="*/ 126 w 232"/>
                <a:gd name="T49" fmla="*/ 14 h 100"/>
                <a:gd name="T50" fmla="*/ 138 w 232"/>
                <a:gd name="T51" fmla="*/ 8 h 100"/>
                <a:gd name="T52" fmla="*/ 155 w 232"/>
                <a:gd name="T53" fmla="*/ 19 h 100"/>
                <a:gd name="T54" fmla="*/ 178 w 232"/>
                <a:gd name="T55" fmla="*/ 21 h 100"/>
                <a:gd name="T56" fmla="*/ 188 w 232"/>
                <a:gd name="T57" fmla="*/ 37 h 100"/>
                <a:gd name="T58" fmla="*/ 213 w 232"/>
                <a:gd name="T59" fmla="*/ 67 h 100"/>
                <a:gd name="T60" fmla="*/ 220 w 232"/>
                <a:gd name="T61" fmla="*/ 69 h 100"/>
                <a:gd name="T62" fmla="*/ 219 w 232"/>
                <a:gd name="T63" fmla="*/ 81 h 100"/>
                <a:gd name="T64" fmla="*/ 220 w 232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100">
                  <a:moveTo>
                    <a:pt x="220" y="100"/>
                  </a:moveTo>
                  <a:lnTo>
                    <a:pt x="232" y="100"/>
                  </a:lnTo>
                  <a:lnTo>
                    <a:pt x="232" y="98"/>
                  </a:lnTo>
                  <a:lnTo>
                    <a:pt x="232" y="89"/>
                  </a:lnTo>
                  <a:lnTo>
                    <a:pt x="230" y="81"/>
                  </a:lnTo>
                  <a:lnTo>
                    <a:pt x="226" y="69"/>
                  </a:lnTo>
                  <a:lnTo>
                    <a:pt x="226" y="67"/>
                  </a:lnTo>
                  <a:lnTo>
                    <a:pt x="222" y="58"/>
                  </a:lnTo>
                  <a:lnTo>
                    <a:pt x="213" y="42"/>
                  </a:lnTo>
                  <a:lnTo>
                    <a:pt x="197" y="29"/>
                  </a:lnTo>
                  <a:lnTo>
                    <a:pt x="182" y="17"/>
                  </a:lnTo>
                  <a:lnTo>
                    <a:pt x="180" y="16"/>
                  </a:lnTo>
                  <a:lnTo>
                    <a:pt x="161" y="8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26" y="2"/>
                  </a:lnTo>
                  <a:lnTo>
                    <a:pt x="115" y="0"/>
                  </a:lnTo>
                  <a:lnTo>
                    <a:pt x="105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71" y="8"/>
                  </a:lnTo>
                  <a:lnTo>
                    <a:pt x="51" y="16"/>
                  </a:lnTo>
                  <a:lnTo>
                    <a:pt x="50" y="17"/>
                  </a:lnTo>
                  <a:lnTo>
                    <a:pt x="34" y="29"/>
                  </a:lnTo>
                  <a:lnTo>
                    <a:pt x="21" y="42"/>
                  </a:lnTo>
                  <a:lnTo>
                    <a:pt x="9" y="58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2" y="81"/>
                  </a:lnTo>
                  <a:lnTo>
                    <a:pt x="2" y="89"/>
                  </a:lnTo>
                  <a:lnTo>
                    <a:pt x="0" y="98"/>
                  </a:lnTo>
                  <a:lnTo>
                    <a:pt x="11" y="98"/>
                  </a:lnTo>
                  <a:lnTo>
                    <a:pt x="13" y="89"/>
                  </a:lnTo>
                  <a:lnTo>
                    <a:pt x="13" y="81"/>
                  </a:lnTo>
                  <a:lnTo>
                    <a:pt x="17" y="69"/>
                  </a:lnTo>
                  <a:lnTo>
                    <a:pt x="11" y="69"/>
                  </a:lnTo>
                  <a:lnTo>
                    <a:pt x="15" y="75"/>
                  </a:lnTo>
                  <a:lnTo>
                    <a:pt x="19" y="67"/>
                  </a:lnTo>
                  <a:lnTo>
                    <a:pt x="28" y="52"/>
                  </a:lnTo>
                  <a:lnTo>
                    <a:pt x="44" y="37"/>
                  </a:lnTo>
                  <a:lnTo>
                    <a:pt x="59" y="27"/>
                  </a:lnTo>
                  <a:lnTo>
                    <a:pt x="53" y="21"/>
                  </a:lnTo>
                  <a:lnTo>
                    <a:pt x="57" y="27"/>
                  </a:lnTo>
                  <a:lnTo>
                    <a:pt x="75" y="19"/>
                  </a:lnTo>
                  <a:lnTo>
                    <a:pt x="96" y="14"/>
                  </a:lnTo>
                  <a:lnTo>
                    <a:pt x="94" y="8"/>
                  </a:lnTo>
                  <a:lnTo>
                    <a:pt x="94" y="14"/>
                  </a:lnTo>
                  <a:lnTo>
                    <a:pt x="105" y="14"/>
                  </a:lnTo>
                  <a:lnTo>
                    <a:pt x="115" y="12"/>
                  </a:lnTo>
                  <a:lnTo>
                    <a:pt x="126" y="14"/>
                  </a:lnTo>
                  <a:lnTo>
                    <a:pt x="138" y="14"/>
                  </a:lnTo>
                  <a:lnTo>
                    <a:pt x="138" y="8"/>
                  </a:lnTo>
                  <a:lnTo>
                    <a:pt x="136" y="14"/>
                  </a:lnTo>
                  <a:lnTo>
                    <a:pt x="155" y="19"/>
                  </a:lnTo>
                  <a:lnTo>
                    <a:pt x="174" y="27"/>
                  </a:lnTo>
                  <a:lnTo>
                    <a:pt x="178" y="21"/>
                  </a:lnTo>
                  <a:lnTo>
                    <a:pt x="172" y="27"/>
                  </a:lnTo>
                  <a:lnTo>
                    <a:pt x="188" y="37"/>
                  </a:lnTo>
                  <a:lnTo>
                    <a:pt x="203" y="52"/>
                  </a:lnTo>
                  <a:lnTo>
                    <a:pt x="213" y="67"/>
                  </a:lnTo>
                  <a:lnTo>
                    <a:pt x="217" y="75"/>
                  </a:lnTo>
                  <a:lnTo>
                    <a:pt x="220" y="69"/>
                  </a:lnTo>
                  <a:lnTo>
                    <a:pt x="215" y="69"/>
                  </a:lnTo>
                  <a:lnTo>
                    <a:pt x="219" y="81"/>
                  </a:lnTo>
                  <a:lnTo>
                    <a:pt x="219" y="89"/>
                  </a:lnTo>
                  <a:lnTo>
                    <a:pt x="220" y="98"/>
                  </a:lnTo>
                  <a:lnTo>
                    <a:pt x="220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0" name="Freeform 380"/>
            <p:cNvSpPr>
              <a:spLocks/>
            </p:cNvSpPr>
            <p:nvPr/>
          </p:nvSpPr>
          <p:spPr bwMode="auto">
            <a:xfrm flipH="1">
              <a:off x="3376" y="1315"/>
              <a:ext cx="235" cy="100"/>
            </a:xfrm>
            <a:custGeom>
              <a:avLst/>
              <a:gdLst>
                <a:gd name="T0" fmla="*/ 235 w 235"/>
                <a:gd name="T1" fmla="*/ 100 h 100"/>
                <a:gd name="T2" fmla="*/ 233 w 235"/>
                <a:gd name="T3" fmla="*/ 89 h 100"/>
                <a:gd name="T4" fmla="*/ 229 w 235"/>
                <a:gd name="T5" fmla="*/ 69 h 100"/>
                <a:gd name="T6" fmla="*/ 223 w 235"/>
                <a:gd name="T7" fmla="*/ 58 h 100"/>
                <a:gd name="T8" fmla="*/ 200 w 235"/>
                <a:gd name="T9" fmla="*/ 29 h 100"/>
                <a:gd name="T10" fmla="*/ 181 w 235"/>
                <a:gd name="T11" fmla="*/ 16 h 100"/>
                <a:gd name="T12" fmla="*/ 141 w 235"/>
                <a:gd name="T13" fmla="*/ 2 h 100"/>
                <a:gd name="T14" fmla="*/ 127 w 235"/>
                <a:gd name="T15" fmla="*/ 2 h 100"/>
                <a:gd name="T16" fmla="*/ 106 w 235"/>
                <a:gd name="T17" fmla="*/ 2 h 100"/>
                <a:gd name="T18" fmla="*/ 91 w 235"/>
                <a:gd name="T19" fmla="*/ 2 h 100"/>
                <a:gd name="T20" fmla="*/ 52 w 235"/>
                <a:gd name="T21" fmla="*/ 16 h 100"/>
                <a:gd name="T22" fmla="*/ 33 w 235"/>
                <a:gd name="T23" fmla="*/ 29 h 100"/>
                <a:gd name="T24" fmla="*/ 10 w 235"/>
                <a:gd name="T25" fmla="*/ 58 h 100"/>
                <a:gd name="T26" fmla="*/ 4 w 235"/>
                <a:gd name="T27" fmla="*/ 69 h 100"/>
                <a:gd name="T28" fmla="*/ 0 w 235"/>
                <a:gd name="T29" fmla="*/ 89 h 100"/>
                <a:gd name="T30" fmla="*/ 12 w 235"/>
                <a:gd name="T31" fmla="*/ 98 h 100"/>
                <a:gd name="T32" fmla="*/ 14 w 235"/>
                <a:gd name="T33" fmla="*/ 81 h 100"/>
                <a:gd name="T34" fmla="*/ 12 w 235"/>
                <a:gd name="T35" fmla="*/ 69 h 100"/>
                <a:gd name="T36" fmla="*/ 20 w 235"/>
                <a:gd name="T37" fmla="*/ 67 h 100"/>
                <a:gd name="T38" fmla="*/ 43 w 235"/>
                <a:gd name="T39" fmla="*/ 37 h 100"/>
                <a:gd name="T40" fmla="*/ 54 w 235"/>
                <a:gd name="T41" fmla="*/ 21 h 100"/>
                <a:gd name="T42" fmla="*/ 75 w 235"/>
                <a:gd name="T43" fmla="*/ 19 h 100"/>
                <a:gd name="T44" fmla="*/ 95 w 235"/>
                <a:gd name="T45" fmla="*/ 8 h 100"/>
                <a:gd name="T46" fmla="*/ 106 w 235"/>
                <a:gd name="T47" fmla="*/ 14 h 100"/>
                <a:gd name="T48" fmla="*/ 127 w 235"/>
                <a:gd name="T49" fmla="*/ 14 h 100"/>
                <a:gd name="T50" fmla="*/ 139 w 235"/>
                <a:gd name="T51" fmla="*/ 8 h 100"/>
                <a:gd name="T52" fmla="*/ 158 w 235"/>
                <a:gd name="T53" fmla="*/ 19 h 100"/>
                <a:gd name="T54" fmla="*/ 179 w 235"/>
                <a:gd name="T55" fmla="*/ 21 h 100"/>
                <a:gd name="T56" fmla="*/ 191 w 235"/>
                <a:gd name="T57" fmla="*/ 37 h 100"/>
                <a:gd name="T58" fmla="*/ 216 w 235"/>
                <a:gd name="T59" fmla="*/ 67 h 100"/>
                <a:gd name="T60" fmla="*/ 223 w 235"/>
                <a:gd name="T61" fmla="*/ 69 h 100"/>
                <a:gd name="T62" fmla="*/ 219 w 235"/>
                <a:gd name="T63" fmla="*/ 81 h 100"/>
                <a:gd name="T64" fmla="*/ 221 w 235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100">
                  <a:moveTo>
                    <a:pt x="221" y="100"/>
                  </a:moveTo>
                  <a:lnTo>
                    <a:pt x="235" y="100"/>
                  </a:lnTo>
                  <a:lnTo>
                    <a:pt x="235" y="98"/>
                  </a:lnTo>
                  <a:lnTo>
                    <a:pt x="233" y="89"/>
                  </a:lnTo>
                  <a:lnTo>
                    <a:pt x="233" y="81"/>
                  </a:lnTo>
                  <a:lnTo>
                    <a:pt x="229" y="69"/>
                  </a:lnTo>
                  <a:lnTo>
                    <a:pt x="227" y="67"/>
                  </a:lnTo>
                  <a:lnTo>
                    <a:pt x="223" y="58"/>
                  </a:lnTo>
                  <a:lnTo>
                    <a:pt x="214" y="42"/>
                  </a:lnTo>
                  <a:lnTo>
                    <a:pt x="200" y="29"/>
                  </a:lnTo>
                  <a:lnTo>
                    <a:pt x="183" y="17"/>
                  </a:lnTo>
                  <a:lnTo>
                    <a:pt x="181" y="16"/>
                  </a:lnTo>
                  <a:lnTo>
                    <a:pt x="164" y="8"/>
                  </a:lnTo>
                  <a:lnTo>
                    <a:pt x="141" y="2"/>
                  </a:lnTo>
                  <a:lnTo>
                    <a:pt x="139" y="2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72" y="8"/>
                  </a:lnTo>
                  <a:lnTo>
                    <a:pt x="52" y="16"/>
                  </a:lnTo>
                  <a:lnTo>
                    <a:pt x="50" y="17"/>
                  </a:lnTo>
                  <a:lnTo>
                    <a:pt x="33" y="29"/>
                  </a:lnTo>
                  <a:lnTo>
                    <a:pt x="20" y="42"/>
                  </a:lnTo>
                  <a:lnTo>
                    <a:pt x="10" y="58"/>
                  </a:lnTo>
                  <a:lnTo>
                    <a:pt x="6" y="67"/>
                  </a:lnTo>
                  <a:lnTo>
                    <a:pt x="4" y="69"/>
                  </a:lnTo>
                  <a:lnTo>
                    <a:pt x="2" y="81"/>
                  </a:lnTo>
                  <a:lnTo>
                    <a:pt x="0" y="89"/>
                  </a:lnTo>
                  <a:lnTo>
                    <a:pt x="0" y="98"/>
                  </a:lnTo>
                  <a:lnTo>
                    <a:pt x="12" y="98"/>
                  </a:lnTo>
                  <a:lnTo>
                    <a:pt x="12" y="89"/>
                  </a:lnTo>
                  <a:lnTo>
                    <a:pt x="14" y="81"/>
                  </a:lnTo>
                  <a:lnTo>
                    <a:pt x="18" y="69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20" y="67"/>
                  </a:lnTo>
                  <a:lnTo>
                    <a:pt x="29" y="52"/>
                  </a:lnTo>
                  <a:lnTo>
                    <a:pt x="43" y="37"/>
                  </a:lnTo>
                  <a:lnTo>
                    <a:pt x="60" y="27"/>
                  </a:lnTo>
                  <a:lnTo>
                    <a:pt x="54" y="21"/>
                  </a:lnTo>
                  <a:lnTo>
                    <a:pt x="56" y="27"/>
                  </a:lnTo>
                  <a:lnTo>
                    <a:pt x="75" y="19"/>
                  </a:lnTo>
                  <a:lnTo>
                    <a:pt x="97" y="14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106" y="14"/>
                  </a:lnTo>
                  <a:lnTo>
                    <a:pt x="116" y="12"/>
                  </a:lnTo>
                  <a:lnTo>
                    <a:pt x="127" y="14"/>
                  </a:lnTo>
                  <a:lnTo>
                    <a:pt x="139" y="14"/>
                  </a:lnTo>
                  <a:lnTo>
                    <a:pt x="139" y="8"/>
                  </a:lnTo>
                  <a:lnTo>
                    <a:pt x="137" y="14"/>
                  </a:lnTo>
                  <a:lnTo>
                    <a:pt x="158" y="19"/>
                  </a:lnTo>
                  <a:lnTo>
                    <a:pt x="177" y="27"/>
                  </a:lnTo>
                  <a:lnTo>
                    <a:pt x="179" y="21"/>
                  </a:lnTo>
                  <a:lnTo>
                    <a:pt x="175" y="27"/>
                  </a:lnTo>
                  <a:lnTo>
                    <a:pt x="191" y="37"/>
                  </a:lnTo>
                  <a:lnTo>
                    <a:pt x="204" y="52"/>
                  </a:lnTo>
                  <a:lnTo>
                    <a:pt x="216" y="67"/>
                  </a:lnTo>
                  <a:lnTo>
                    <a:pt x="219" y="75"/>
                  </a:lnTo>
                  <a:lnTo>
                    <a:pt x="223" y="69"/>
                  </a:lnTo>
                  <a:lnTo>
                    <a:pt x="218" y="69"/>
                  </a:lnTo>
                  <a:lnTo>
                    <a:pt x="219" y="81"/>
                  </a:lnTo>
                  <a:lnTo>
                    <a:pt x="221" y="89"/>
                  </a:lnTo>
                  <a:lnTo>
                    <a:pt x="221" y="98"/>
                  </a:lnTo>
                  <a:lnTo>
                    <a:pt x="221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1" name="Freeform 381"/>
            <p:cNvSpPr>
              <a:spLocks/>
            </p:cNvSpPr>
            <p:nvPr/>
          </p:nvSpPr>
          <p:spPr bwMode="auto">
            <a:xfrm flipH="1">
              <a:off x="3376" y="1315"/>
              <a:ext cx="235" cy="100"/>
            </a:xfrm>
            <a:custGeom>
              <a:avLst/>
              <a:gdLst>
                <a:gd name="T0" fmla="*/ 235 w 235"/>
                <a:gd name="T1" fmla="*/ 100 h 100"/>
                <a:gd name="T2" fmla="*/ 233 w 235"/>
                <a:gd name="T3" fmla="*/ 89 h 100"/>
                <a:gd name="T4" fmla="*/ 229 w 235"/>
                <a:gd name="T5" fmla="*/ 69 h 100"/>
                <a:gd name="T6" fmla="*/ 223 w 235"/>
                <a:gd name="T7" fmla="*/ 58 h 100"/>
                <a:gd name="T8" fmla="*/ 200 w 235"/>
                <a:gd name="T9" fmla="*/ 29 h 100"/>
                <a:gd name="T10" fmla="*/ 181 w 235"/>
                <a:gd name="T11" fmla="*/ 16 h 100"/>
                <a:gd name="T12" fmla="*/ 141 w 235"/>
                <a:gd name="T13" fmla="*/ 2 h 100"/>
                <a:gd name="T14" fmla="*/ 127 w 235"/>
                <a:gd name="T15" fmla="*/ 2 h 100"/>
                <a:gd name="T16" fmla="*/ 106 w 235"/>
                <a:gd name="T17" fmla="*/ 2 h 100"/>
                <a:gd name="T18" fmla="*/ 91 w 235"/>
                <a:gd name="T19" fmla="*/ 2 h 100"/>
                <a:gd name="T20" fmla="*/ 52 w 235"/>
                <a:gd name="T21" fmla="*/ 16 h 100"/>
                <a:gd name="T22" fmla="*/ 33 w 235"/>
                <a:gd name="T23" fmla="*/ 29 h 100"/>
                <a:gd name="T24" fmla="*/ 10 w 235"/>
                <a:gd name="T25" fmla="*/ 58 h 100"/>
                <a:gd name="T26" fmla="*/ 4 w 235"/>
                <a:gd name="T27" fmla="*/ 69 h 100"/>
                <a:gd name="T28" fmla="*/ 0 w 235"/>
                <a:gd name="T29" fmla="*/ 89 h 100"/>
                <a:gd name="T30" fmla="*/ 12 w 235"/>
                <a:gd name="T31" fmla="*/ 98 h 100"/>
                <a:gd name="T32" fmla="*/ 14 w 235"/>
                <a:gd name="T33" fmla="*/ 81 h 100"/>
                <a:gd name="T34" fmla="*/ 12 w 235"/>
                <a:gd name="T35" fmla="*/ 69 h 100"/>
                <a:gd name="T36" fmla="*/ 20 w 235"/>
                <a:gd name="T37" fmla="*/ 67 h 100"/>
                <a:gd name="T38" fmla="*/ 43 w 235"/>
                <a:gd name="T39" fmla="*/ 37 h 100"/>
                <a:gd name="T40" fmla="*/ 54 w 235"/>
                <a:gd name="T41" fmla="*/ 21 h 100"/>
                <a:gd name="T42" fmla="*/ 75 w 235"/>
                <a:gd name="T43" fmla="*/ 19 h 100"/>
                <a:gd name="T44" fmla="*/ 95 w 235"/>
                <a:gd name="T45" fmla="*/ 8 h 100"/>
                <a:gd name="T46" fmla="*/ 106 w 235"/>
                <a:gd name="T47" fmla="*/ 14 h 100"/>
                <a:gd name="T48" fmla="*/ 127 w 235"/>
                <a:gd name="T49" fmla="*/ 14 h 100"/>
                <a:gd name="T50" fmla="*/ 139 w 235"/>
                <a:gd name="T51" fmla="*/ 8 h 100"/>
                <a:gd name="T52" fmla="*/ 158 w 235"/>
                <a:gd name="T53" fmla="*/ 19 h 100"/>
                <a:gd name="T54" fmla="*/ 179 w 235"/>
                <a:gd name="T55" fmla="*/ 21 h 100"/>
                <a:gd name="T56" fmla="*/ 191 w 235"/>
                <a:gd name="T57" fmla="*/ 37 h 100"/>
                <a:gd name="T58" fmla="*/ 216 w 235"/>
                <a:gd name="T59" fmla="*/ 67 h 100"/>
                <a:gd name="T60" fmla="*/ 223 w 235"/>
                <a:gd name="T61" fmla="*/ 69 h 100"/>
                <a:gd name="T62" fmla="*/ 219 w 235"/>
                <a:gd name="T63" fmla="*/ 81 h 100"/>
                <a:gd name="T64" fmla="*/ 221 w 235"/>
                <a:gd name="T6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100">
                  <a:moveTo>
                    <a:pt x="221" y="100"/>
                  </a:moveTo>
                  <a:lnTo>
                    <a:pt x="235" y="100"/>
                  </a:lnTo>
                  <a:lnTo>
                    <a:pt x="235" y="98"/>
                  </a:lnTo>
                  <a:lnTo>
                    <a:pt x="233" y="89"/>
                  </a:lnTo>
                  <a:lnTo>
                    <a:pt x="233" y="81"/>
                  </a:lnTo>
                  <a:lnTo>
                    <a:pt x="229" y="69"/>
                  </a:lnTo>
                  <a:lnTo>
                    <a:pt x="227" y="67"/>
                  </a:lnTo>
                  <a:lnTo>
                    <a:pt x="223" y="58"/>
                  </a:lnTo>
                  <a:lnTo>
                    <a:pt x="214" y="42"/>
                  </a:lnTo>
                  <a:lnTo>
                    <a:pt x="200" y="29"/>
                  </a:lnTo>
                  <a:lnTo>
                    <a:pt x="183" y="17"/>
                  </a:lnTo>
                  <a:lnTo>
                    <a:pt x="181" y="16"/>
                  </a:lnTo>
                  <a:lnTo>
                    <a:pt x="164" y="8"/>
                  </a:lnTo>
                  <a:lnTo>
                    <a:pt x="141" y="2"/>
                  </a:lnTo>
                  <a:lnTo>
                    <a:pt x="139" y="2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72" y="8"/>
                  </a:lnTo>
                  <a:lnTo>
                    <a:pt x="52" y="16"/>
                  </a:lnTo>
                  <a:lnTo>
                    <a:pt x="50" y="17"/>
                  </a:lnTo>
                  <a:lnTo>
                    <a:pt x="33" y="29"/>
                  </a:lnTo>
                  <a:lnTo>
                    <a:pt x="20" y="42"/>
                  </a:lnTo>
                  <a:lnTo>
                    <a:pt x="10" y="58"/>
                  </a:lnTo>
                  <a:lnTo>
                    <a:pt x="6" y="67"/>
                  </a:lnTo>
                  <a:lnTo>
                    <a:pt x="4" y="69"/>
                  </a:lnTo>
                  <a:lnTo>
                    <a:pt x="2" y="81"/>
                  </a:lnTo>
                  <a:lnTo>
                    <a:pt x="0" y="89"/>
                  </a:lnTo>
                  <a:lnTo>
                    <a:pt x="0" y="98"/>
                  </a:lnTo>
                  <a:lnTo>
                    <a:pt x="12" y="98"/>
                  </a:lnTo>
                  <a:lnTo>
                    <a:pt x="12" y="89"/>
                  </a:lnTo>
                  <a:lnTo>
                    <a:pt x="14" y="81"/>
                  </a:lnTo>
                  <a:lnTo>
                    <a:pt x="18" y="69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20" y="67"/>
                  </a:lnTo>
                  <a:lnTo>
                    <a:pt x="29" y="52"/>
                  </a:lnTo>
                  <a:lnTo>
                    <a:pt x="43" y="37"/>
                  </a:lnTo>
                  <a:lnTo>
                    <a:pt x="60" y="27"/>
                  </a:lnTo>
                  <a:lnTo>
                    <a:pt x="54" y="21"/>
                  </a:lnTo>
                  <a:lnTo>
                    <a:pt x="56" y="27"/>
                  </a:lnTo>
                  <a:lnTo>
                    <a:pt x="75" y="19"/>
                  </a:lnTo>
                  <a:lnTo>
                    <a:pt x="97" y="14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106" y="14"/>
                  </a:lnTo>
                  <a:lnTo>
                    <a:pt x="116" y="12"/>
                  </a:lnTo>
                  <a:lnTo>
                    <a:pt x="127" y="14"/>
                  </a:lnTo>
                  <a:lnTo>
                    <a:pt x="139" y="14"/>
                  </a:lnTo>
                  <a:lnTo>
                    <a:pt x="139" y="8"/>
                  </a:lnTo>
                  <a:lnTo>
                    <a:pt x="137" y="14"/>
                  </a:lnTo>
                  <a:lnTo>
                    <a:pt x="158" y="19"/>
                  </a:lnTo>
                  <a:lnTo>
                    <a:pt x="177" y="27"/>
                  </a:lnTo>
                  <a:lnTo>
                    <a:pt x="179" y="21"/>
                  </a:lnTo>
                  <a:lnTo>
                    <a:pt x="175" y="27"/>
                  </a:lnTo>
                  <a:lnTo>
                    <a:pt x="191" y="37"/>
                  </a:lnTo>
                  <a:lnTo>
                    <a:pt x="204" y="52"/>
                  </a:lnTo>
                  <a:lnTo>
                    <a:pt x="216" y="67"/>
                  </a:lnTo>
                  <a:lnTo>
                    <a:pt x="219" y="75"/>
                  </a:lnTo>
                  <a:lnTo>
                    <a:pt x="223" y="69"/>
                  </a:lnTo>
                  <a:lnTo>
                    <a:pt x="218" y="69"/>
                  </a:lnTo>
                  <a:lnTo>
                    <a:pt x="219" y="81"/>
                  </a:lnTo>
                  <a:lnTo>
                    <a:pt x="221" y="89"/>
                  </a:lnTo>
                  <a:lnTo>
                    <a:pt x="221" y="98"/>
                  </a:lnTo>
                  <a:lnTo>
                    <a:pt x="221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2" name="Freeform 382"/>
            <p:cNvSpPr>
              <a:spLocks/>
            </p:cNvSpPr>
            <p:nvPr/>
          </p:nvSpPr>
          <p:spPr bwMode="auto">
            <a:xfrm flipH="1">
              <a:off x="5687" y="1210"/>
              <a:ext cx="40" cy="178"/>
            </a:xfrm>
            <a:custGeom>
              <a:avLst/>
              <a:gdLst>
                <a:gd name="T0" fmla="*/ 40 w 40"/>
                <a:gd name="T1" fmla="*/ 0 h 178"/>
                <a:gd name="T2" fmla="*/ 40 w 40"/>
                <a:gd name="T3" fmla="*/ 178 h 178"/>
                <a:gd name="T4" fmla="*/ 25 w 40"/>
                <a:gd name="T5" fmla="*/ 178 h 178"/>
                <a:gd name="T6" fmla="*/ 15 w 40"/>
                <a:gd name="T7" fmla="*/ 178 h 178"/>
                <a:gd name="T8" fmla="*/ 0 w 40"/>
                <a:gd name="T9" fmla="*/ 178 h 178"/>
                <a:gd name="T10" fmla="*/ 0 w 40"/>
                <a:gd name="T11" fmla="*/ 9 h 178"/>
                <a:gd name="T12" fmla="*/ 15 w 40"/>
                <a:gd name="T13" fmla="*/ 0 h 178"/>
                <a:gd name="T14" fmla="*/ 25 w 40"/>
                <a:gd name="T15" fmla="*/ 0 h 178"/>
                <a:gd name="T16" fmla="*/ 40 w 40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78">
                  <a:moveTo>
                    <a:pt x="40" y="0"/>
                  </a:moveTo>
                  <a:lnTo>
                    <a:pt x="40" y="178"/>
                  </a:lnTo>
                  <a:lnTo>
                    <a:pt x="25" y="178"/>
                  </a:lnTo>
                  <a:lnTo>
                    <a:pt x="15" y="178"/>
                  </a:lnTo>
                  <a:lnTo>
                    <a:pt x="0" y="178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3" name="Freeform 383"/>
            <p:cNvSpPr>
              <a:spLocks/>
            </p:cNvSpPr>
            <p:nvPr/>
          </p:nvSpPr>
          <p:spPr bwMode="auto">
            <a:xfrm flipH="1">
              <a:off x="5687" y="1331"/>
              <a:ext cx="32" cy="73"/>
            </a:xfrm>
            <a:custGeom>
              <a:avLst/>
              <a:gdLst>
                <a:gd name="T0" fmla="*/ 32 w 32"/>
                <a:gd name="T1" fmla="*/ 0 h 73"/>
                <a:gd name="T2" fmla="*/ 25 w 32"/>
                <a:gd name="T3" fmla="*/ 0 h 73"/>
                <a:gd name="T4" fmla="*/ 17 w 32"/>
                <a:gd name="T5" fmla="*/ 0 h 73"/>
                <a:gd name="T6" fmla="*/ 17 w 32"/>
                <a:gd name="T7" fmla="*/ 17 h 73"/>
                <a:gd name="T8" fmla="*/ 0 w 32"/>
                <a:gd name="T9" fmla="*/ 17 h 73"/>
                <a:gd name="T10" fmla="*/ 0 w 32"/>
                <a:gd name="T11" fmla="*/ 73 h 73"/>
                <a:gd name="T12" fmla="*/ 7 w 32"/>
                <a:gd name="T13" fmla="*/ 73 h 73"/>
                <a:gd name="T14" fmla="*/ 17 w 32"/>
                <a:gd name="T15" fmla="*/ 73 h 73"/>
                <a:gd name="T16" fmla="*/ 25 w 32"/>
                <a:gd name="T17" fmla="*/ 73 h 73"/>
                <a:gd name="T18" fmla="*/ 32 w 32"/>
                <a:gd name="T19" fmla="*/ 73 h 73"/>
                <a:gd name="T20" fmla="*/ 32 w 32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3">
                  <a:moveTo>
                    <a:pt x="32" y="0"/>
                  </a:moveTo>
                  <a:lnTo>
                    <a:pt x="25" y="0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73"/>
                  </a:lnTo>
                  <a:lnTo>
                    <a:pt x="7" y="73"/>
                  </a:lnTo>
                  <a:lnTo>
                    <a:pt x="17" y="73"/>
                  </a:lnTo>
                  <a:lnTo>
                    <a:pt x="25" y="73"/>
                  </a:lnTo>
                  <a:lnTo>
                    <a:pt x="32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4" name="Freeform 384"/>
            <p:cNvSpPr>
              <a:spLocks/>
            </p:cNvSpPr>
            <p:nvPr/>
          </p:nvSpPr>
          <p:spPr bwMode="auto">
            <a:xfrm flipH="1">
              <a:off x="5671" y="1361"/>
              <a:ext cx="23" cy="35"/>
            </a:xfrm>
            <a:custGeom>
              <a:avLst/>
              <a:gdLst>
                <a:gd name="T0" fmla="*/ 0 w 23"/>
                <a:gd name="T1" fmla="*/ 35 h 35"/>
                <a:gd name="T2" fmla="*/ 7 w 23"/>
                <a:gd name="T3" fmla="*/ 35 h 35"/>
                <a:gd name="T4" fmla="*/ 15 w 23"/>
                <a:gd name="T5" fmla="*/ 35 h 35"/>
                <a:gd name="T6" fmla="*/ 23 w 23"/>
                <a:gd name="T7" fmla="*/ 0 h 35"/>
                <a:gd name="T8" fmla="*/ 15 w 23"/>
                <a:gd name="T9" fmla="*/ 8 h 35"/>
                <a:gd name="T10" fmla="*/ 7 w 23"/>
                <a:gd name="T11" fmla="*/ 8 h 35"/>
                <a:gd name="T12" fmla="*/ 7 w 23"/>
                <a:gd name="T13" fmla="*/ 18 h 35"/>
                <a:gd name="T14" fmla="*/ 0 w 23"/>
                <a:gd name="T15" fmla="*/ 27 h 35"/>
                <a:gd name="T16" fmla="*/ 0 w 2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7" y="35"/>
                  </a:lnTo>
                  <a:lnTo>
                    <a:pt x="15" y="35"/>
                  </a:lnTo>
                  <a:lnTo>
                    <a:pt x="23" y="0"/>
                  </a:lnTo>
                  <a:lnTo>
                    <a:pt x="15" y="8"/>
                  </a:lnTo>
                  <a:lnTo>
                    <a:pt x="7" y="8"/>
                  </a:lnTo>
                  <a:lnTo>
                    <a:pt x="7" y="18"/>
                  </a:lnTo>
                  <a:lnTo>
                    <a:pt x="0" y="2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5" name="Freeform 385"/>
            <p:cNvSpPr>
              <a:spLocks/>
            </p:cNvSpPr>
            <p:nvPr/>
          </p:nvSpPr>
          <p:spPr bwMode="auto">
            <a:xfrm flipH="1">
              <a:off x="5374" y="1315"/>
              <a:ext cx="242" cy="135"/>
            </a:xfrm>
            <a:custGeom>
              <a:avLst/>
              <a:gdLst>
                <a:gd name="T0" fmla="*/ 0 w 242"/>
                <a:gd name="T1" fmla="*/ 135 h 135"/>
                <a:gd name="T2" fmla="*/ 242 w 242"/>
                <a:gd name="T3" fmla="*/ 135 h 135"/>
                <a:gd name="T4" fmla="*/ 242 w 242"/>
                <a:gd name="T5" fmla="*/ 64 h 135"/>
                <a:gd name="T6" fmla="*/ 202 w 242"/>
                <a:gd name="T7" fmla="*/ 27 h 135"/>
                <a:gd name="T8" fmla="*/ 118 w 242"/>
                <a:gd name="T9" fmla="*/ 0 h 135"/>
                <a:gd name="T10" fmla="*/ 47 w 242"/>
                <a:gd name="T11" fmla="*/ 17 h 135"/>
                <a:gd name="T12" fmla="*/ 0 w 242"/>
                <a:gd name="T13" fmla="*/ 71 h 135"/>
                <a:gd name="T14" fmla="*/ 0 w 242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35">
                  <a:moveTo>
                    <a:pt x="0" y="135"/>
                  </a:moveTo>
                  <a:lnTo>
                    <a:pt x="242" y="135"/>
                  </a:lnTo>
                  <a:lnTo>
                    <a:pt x="242" y="64"/>
                  </a:lnTo>
                  <a:lnTo>
                    <a:pt x="202" y="27"/>
                  </a:lnTo>
                  <a:lnTo>
                    <a:pt x="118" y="0"/>
                  </a:lnTo>
                  <a:lnTo>
                    <a:pt x="47" y="17"/>
                  </a:lnTo>
                  <a:lnTo>
                    <a:pt x="0" y="71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CECEC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6" name="Freeform 386"/>
            <p:cNvSpPr>
              <a:spLocks/>
            </p:cNvSpPr>
            <p:nvPr/>
          </p:nvSpPr>
          <p:spPr bwMode="auto">
            <a:xfrm>
              <a:off x="5318" y="891"/>
              <a:ext cx="442" cy="559"/>
            </a:xfrm>
            <a:custGeom>
              <a:avLst/>
              <a:gdLst>
                <a:gd name="T0" fmla="*/ 376 w 442"/>
                <a:gd name="T1" fmla="*/ 102 h 559"/>
                <a:gd name="T2" fmla="*/ 376 w 442"/>
                <a:gd name="T3" fmla="*/ 86 h 559"/>
                <a:gd name="T4" fmla="*/ 361 w 442"/>
                <a:gd name="T5" fmla="*/ 55 h 559"/>
                <a:gd name="T6" fmla="*/ 336 w 442"/>
                <a:gd name="T7" fmla="*/ 34 h 559"/>
                <a:gd name="T8" fmla="*/ 313 w 442"/>
                <a:gd name="T9" fmla="*/ 23 h 559"/>
                <a:gd name="T10" fmla="*/ 259 w 442"/>
                <a:gd name="T11" fmla="*/ 7 h 559"/>
                <a:gd name="T12" fmla="*/ 188 w 442"/>
                <a:gd name="T13" fmla="*/ 0 h 559"/>
                <a:gd name="T14" fmla="*/ 0 w 442"/>
                <a:gd name="T15" fmla="*/ 0 h 559"/>
                <a:gd name="T16" fmla="*/ 0 w 442"/>
                <a:gd name="T17" fmla="*/ 559 h 559"/>
                <a:gd name="T18" fmla="*/ 54 w 442"/>
                <a:gd name="T19" fmla="*/ 559 h 559"/>
                <a:gd name="T20" fmla="*/ 63 w 442"/>
                <a:gd name="T21" fmla="*/ 520 h 559"/>
                <a:gd name="T22" fmla="*/ 71 w 442"/>
                <a:gd name="T23" fmla="*/ 495 h 559"/>
                <a:gd name="T24" fmla="*/ 90 w 442"/>
                <a:gd name="T25" fmla="*/ 466 h 559"/>
                <a:gd name="T26" fmla="*/ 125 w 442"/>
                <a:gd name="T27" fmla="*/ 438 h 559"/>
                <a:gd name="T28" fmla="*/ 175 w 442"/>
                <a:gd name="T29" fmla="*/ 428 h 559"/>
                <a:gd name="T30" fmla="*/ 230 w 442"/>
                <a:gd name="T31" fmla="*/ 443 h 559"/>
                <a:gd name="T32" fmla="*/ 269 w 442"/>
                <a:gd name="T33" fmla="*/ 480 h 559"/>
                <a:gd name="T34" fmla="*/ 284 w 442"/>
                <a:gd name="T35" fmla="*/ 503 h 559"/>
                <a:gd name="T36" fmla="*/ 292 w 442"/>
                <a:gd name="T37" fmla="*/ 528 h 559"/>
                <a:gd name="T38" fmla="*/ 292 w 442"/>
                <a:gd name="T39" fmla="*/ 559 h 559"/>
                <a:gd name="T40" fmla="*/ 401 w 442"/>
                <a:gd name="T41" fmla="*/ 559 h 559"/>
                <a:gd name="T42" fmla="*/ 409 w 442"/>
                <a:gd name="T43" fmla="*/ 486 h 559"/>
                <a:gd name="T44" fmla="*/ 430 w 442"/>
                <a:gd name="T45" fmla="*/ 450 h 559"/>
                <a:gd name="T46" fmla="*/ 436 w 442"/>
                <a:gd name="T47" fmla="*/ 402 h 559"/>
                <a:gd name="T48" fmla="*/ 442 w 442"/>
                <a:gd name="T49" fmla="*/ 314 h 559"/>
                <a:gd name="T50" fmla="*/ 434 w 442"/>
                <a:gd name="T51" fmla="*/ 222 h 559"/>
                <a:gd name="T52" fmla="*/ 376 w 442"/>
                <a:gd name="T53" fmla="*/ 10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2" h="559">
                  <a:moveTo>
                    <a:pt x="376" y="102"/>
                  </a:moveTo>
                  <a:lnTo>
                    <a:pt x="376" y="86"/>
                  </a:lnTo>
                  <a:lnTo>
                    <a:pt x="361" y="55"/>
                  </a:lnTo>
                  <a:lnTo>
                    <a:pt x="336" y="34"/>
                  </a:lnTo>
                  <a:lnTo>
                    <a:pt x="313" y="23"/>
                  </a:lnTo>
                  <a:lnTo>
                    <a:pt x="259" y="7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559"/>
                  </a:lnTo>
                  <a:lnTo>
                    <a:pt x="54" y="559"/>
                  </a:lnTo>
                  <a:lnTo>
                    <a:pt x="63" y="520"/>
                  </a:lnTo>
                  <a:lnTo>
                    <a:pt x="71" y="495"/>
                  </a:lnTo>
                  <a:lnTo>
                    <a:pt x="90" y="466"/>
                  </a:lnTo>
                  <a:lnTo>
                    <a:pt x="125" y="438"/>
                  </a:lnTo>
                  <a:lnTo>
                    <a:pt x="175" y="428"/>
                  </a:lnTo>
                  <a:lnTo>
                    <a:pt x="230" y="443"/>
                  </a:lnTo>
                  <a:lnTo>
                    <a:pt x="269" y="480"/>
                  </a:lnTo>
                  <a:lnTo>
                    <a:pt x="284" y="503"/>
                  </a:lnTo>
                  <a:lnTo>
                    <a:pt x="292" y="528"/>
                  </a:lnTo>
                  <a:lnTo>
                    <a:pt x="292" y="559"/>
                  </a:lnTo>
                  <a:lnTo>
                    <a:pt x="401" y="559"/>
                  </a:lnTo>
                  <a:lnTo>
                    <a:pt x="409" y="486"/>
                  </a:lnTo>
                  <a:lnTo>
                    <a:pt x="430" y="450"/>
                  </a:lnTo>
                  <a:lnTo>
                    <a:pt x="436" y="402"/>
                  </a:lnTo>
                  <a:lnTo>
                    <a:pt x="442" y="314"/>
                  </a:lnTo>
                  <a:lnTo>
                    <a:pt x="434" y="222"/>
                  </a:lnTo>
                  <a:lnTo>
                    <a:pt x="376" y="102"/>
                  </a:lnTo>
                  <a:close/>
                </a:path>
              </a:pathLst>
            </a:custGeom>
            <a:solidFill>
              <a:srgbClr val="E6E6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7" name="Freeform 387"/>
            <p:cNvSpPr>
              <a:spLocks/>
            </p:cNvSpPr>
            <p:nvPr/>
          </p:nvSpPr>
          <p:spPr bwMode="auto">
            <a:xfrm flipH="1">
              <a:off x="5483" y="960"/>
              <a:ext cx="229" cy="401"/>
            </a:xfrm>
            <a:custGeom>
              <a:avLst/>
              <a:gdLst>
                <a:gd name="T0" fmla="*/ 87 w 229"/>
                <a:gd name="T1" fmla="*/ 0 h 401"/>
                <a:gd name="T2" fmla="*/ 56 w 229"/>
                <a:gd name="T3" fmla="*/ 8 h 401"/>
                <a:gd name="T4" fmla="*/ 47 w 229"/>
                <a:gd name="T5" fmla="*/ 25 h 401"/>
                <a:gd name="T6" fmla="*/ 39 w 229"/>
                <a:gd name="T7" fmla="*/ 57 h 401"/>
                <a:gd name="T8" fmla="*/ 10 w 229"/>
                <a:gd name="T9" fmla="*/ 217 h 401"/>
                <a:gd name="T10" fmla="*/ 0 w 229"/>
                <a:gd name="T11" fmla="*/ 265 h 401"/>
                <a:gd name="T12" fmla="*/ 0 w 229"/>
                <a:gd name="T13" fmla="*/ 282 h 401"/>
                <a:gd name="T14" fmla="*/ 10 w 229"/>
                <a:gd name="T15" fmla="*/ 401 h 401"/>
                <a:gd name="T16" fmla="*/ 114 w 229"/>
                <a:gd name="T17" fmla="*/ 401 h 401"/>
                <a:gd name="T18" fmla="*/ 125 w 229"/>
                <a:gd name="T19" fmla="*/ 386 h 401"/>
                <a:gd name="T20" fmla="*/ 141 w 229"/>
                <a:gd name="T21" fmla="*/ 369 h 401"/>
                <a:gd name="T22" fmla="*/ 158 w 229"/>
                <a:gd name="T23" fmla="*/ 355 h 401"/>
                <a:gd name="T24" fmla="*/ 185 w 229"/>
                <a:gd name="T25" fmla="*/ 344 h 401"/>
                <a:gd name="T26" fmla="*/ 208 w 229"/>
                <a:gd name="T27" fmla="*/ 340 h 401"/>
                <a:gd name="T28" fmla="*/ 229 w 229"/>
                <a:gd name="T29" fmla="*/ 340 h 401"/>
                <a:gd name="T30" fmla="*/ 229 w 229"/>
                <a:gd name="T31" fmla="*/ 0 h 401"/>
                <a:gd name="T32" fmla="*/ 95 w 229"/>
                <a:gd name="T33" fmla="*/ 0 h 401"/>
                <a:gd name="T34" fmla="*/ 87 w 229"/>
                <a:gd name="T35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401">
                  <a:moveTo>
                    <a:pt x="87" y="0"/>
                  </a:moveTo>
                  <a:lnTo>
                    <a:pt x="56" y="8"/>
                  </a:lnTo>
                  <a:lnTo>
                    <a:pt x="47" y="25"/>
                  </a:lnTo>
                  <a:lnTo>
                    <a:pt x="39" y="57"/>
                  </a:lnTo>
                  <a:lnTo>
                    <a:pt x="10" y="217"/>
                  </a:lnTo>
                  <a:lnTo>
                    <a:pt x="0" y="265"/>
                  </a:lnTo>
                  <a:lnTo>
                    <a:pt x="0" y="282"/>
                  </a:lnTo>
                  <a:lnTo>
                    <a:pt x="10" y="401"/>
                  </a:lnTo>
                  <a:lnTo>
                    <a:pt x="114" y="401"/>
                  </a:lnTo>
                  <a:lnTo>
                    <a:pt x="125" y="386"/>
                  </a:lnTo>
                  <a:lnTo>
                    <a:pt x="141" y="369"/>
                  </a:lnTo>
                  <a:lnTo>
                    <a:pt x="158" y="355"/>
                  </a:lnTo>
                  <a:lnTo>
                    <a:pt x="185" y="344"/>
                  </a:lnTo>
                  <a:lnTo>
                    <a:pt x="208" y="340"/>
                  </a:lnTo>
                  <a:lnTo>
                    <a:pt x="229" y="340"/>
                  </a:lnTo>
                  <a:lnTo>
                    <a:pt x="229" y="0"/>
                  </a:lnTo>
                  <a:lnTo>
                    <a:pt x="95" y="0"/>
                  </a:lnTo>
                  <a:lnTo>
                    <a:pt x="87" y="0"/>
                  </a:lnTo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8" name="Freeform 388"/>
            <p:cNvSpPr>
              <a:spLocks/>
            </p:cNvSpPr>
            <p:nvPr/>
          </p:nvSpPr>
          <p:spPr bwMode="auto">
            <a:xfrm flipH="1">
              <a:off x="5552" y="944"/>
              <a:ext cx="71" cy="25"/>
            </a:xfrm>
            <a:custGeom>
              <a:avLst/>
              <a:gdLst>
                <a:gd name="T0" fmla="*/ 23 w 71"/>
                <a:gd name="T1" fmla="*/ 0 h 25"/>
                <a:gd name="T2" fmla="*/ 61 w 71"/>
                <a:gd name="T3" fmla="*/ 0 h 25"/>
                <a:gd name="T4" fmla="*/ 71 w 71"/>
                <a:gd name="T5" fmla="*/ 25 h 25"/>
                <a:gd name="T6" fmla="*/ 0 w 71"/>
                <a:gd name="T7" fmla="*/ 25 h 25"/>
                <a:gd name="T8" fmla="*/ 0 w 71"/>
                <a:gd name="T9" fmla="*/ 16 h 25"/>
                <a:gd name="T10" fmla="*/ 15 w 71"/>
                <a:gd name="T11" fmla="*/ 8 h 25"/>
                <a:gd name="T12" fmla="*/ 23 w 71"/>
                <a:gd name="T13" fmla="*/ 8 h 25"/>
                <a:gd name="T14" fmla="*/ 23 w 7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25">
                  <a:moveTo>
                    <a:pt x="23" y="0"/>
                  </a:moveTo>
                  <a:lnTo>
                    <a:pt x="61" y="0"/>
                  </a:lnTo>
                  <a:lnTo>
                    <a:pt x="71" y="25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C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89" name="Freeform 389"/>
            <p:cNvSpPr>
              <a:spLocks/>
            </p:cNvSpPr>
            <p:nvPr/>
          </p:nvSpPr>
          <p:spPr bwMode="auto">
            <a:xfrm flipH="1">
              <a:off x="5491" y="1146"/>
              <a:ext cx="54" cy="14"/>
            </a:xfrm>
            <a:custGeom>
              <a:avLst/>
              <a:gdLst>
                <a:gd name="T0" fmla="*/ 0 w 54"/>
                <a:gd name="T1" fmla="*/ 0 h 14"/>
                <a:gd name="T2" fmla="*/ 39 w 54"/>
                <a:gd name="T3" fmla="*/ 0 h 14"/>
                <a:gd name="T4" fmla="*/ 54 w 54"/>
                <a:gd name="T5" fmla="*/ 0 h 14"/>
                <a:gd name="T6" fmla="*/ 54 w 54"/>
                <a:gd name="T7" fmla="*/ 14 h 14"/>
                <a:gd name="T8" fmla="*/ 16 w 54"/>
                <a:gd name="T9" fmla="*/ 14 h 14"/>
                <a:gd name="T10" fmla="*/ 8 w 54"/>
                <a:gd name="T11" fmla="*/ 14 h 14"/>
                <a:gd name="T12" fmla="*/ 16 w 54"/>
                <a:gd name="T13" fmla="*/ 14 h 14"/>
                <a:gd name="T14" fmla="*/ 8 w 54"/>
                <a:gd name="T15" fmla="*/ 14 h 14"/>
                <a:gd name="T16" fmla="*/ 0 w 5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0" y="0"/>
                  </a:moveTo>
                  <a:lnTo>
                    <a:pt x="39" y="0"/>
                  </a:lnTo>
                  <a:lnTo>
                    <a:pt x="54" y="0"/>
                  </a:lnTo>
                  <a:lnTo>
                    <a:pt x="54" y="14"/>
                  </a:lnTo>
                  <a:lnTo>
                    <a:pt x="16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0" name="Freeform 390"/>
            <p:cNvSpPr>
              <a:spLocks/>
            </p:cNvSpPr>
            <p:nvPr/>
          </p:nvSpPr>
          <p:spPr bwMode="auto">
            <a:xfrm flipH="1">
              <a:off x="5491" y="969"/>
              <a:ext cx="196" cy="169"/>
            </a:xfrm>
            <a:custGeom>
              <a:avLst/>
              <a:gdLst>
                <a:gd name="T0" fmla="*/ 94 w 196"/>
                <a:gd name="T1" fmla="*/ 0 h 169"/>
                <a:gd name="T2" fmla="*/ 56 w 196"/>
                <a:gd name="T3" fmla="*/ 8 h 169"/>
                <a:gd name="T4" fmla="*/ 37 w 196"/>
                <a:gd name="T5" fmla="*/ 12 h 169"/>
                <a:gd name="T6" fmla="*/ 31 w 196"/>
                <a:gd name="T7" fmla="*/ 41 h 169"/>
                <a:gd name="T8" fmla="*/ 0 w 196"/>
                <a:gd name="T9" fmla="*/ 169 h 169"/>
                <a:gd name="T10" fmla="*/ 196 w 196"/>
                <a:gd name="T11" fmla="*/ 169 h 169"/>
                <a:gd name="T12" fmla="*/ 196 w 196"/>
                <a:gd name="T13" fmla="*/ 0 h 169"/>
                <a:gd name="T14" fmla="*/ 94 w 196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9">
                  <a:moveTo>
                    <a:pt x="94" y="0"/>
                  </a:moveTo>
                  <a:lnTo>
                    <a:pt x="56" y="8"/>
                  </a:lnTo>
                  <a:lnTo>
                    <a:pt x="37" y="12"/>
                  </a:lnTo>
                  <a:lnTo>
                    <a:pt x="31" y="41"/>
                  </a:lnTo>
                  <a:lnTo>
                    <a:pt x="0" y="169"/>
                  </a:lnTo>
                  <a:lnTo>
                    <a:pt x="196" y="169"/>
                  </a:lnTo>
                  <a:lnTo>
                    <a:pt x="196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1" name="Freeform 391"/>
            <p:cNvSpPr>
              <a:spLocks/>
            </p:cNvSpPr>
            <p:nvPr/>
          </p:nvSpPr>
          <p:spPr bwMode="auto">
            <a:xfrm flipH="1">
              <a:off x="5491" y="977"/>
              <a:ext cx="188" cy="144"/>
            </a:xfrm>
            <a:custGeom>
              <a:avLst/>
              <a:gdLst>
                <a:gd name="T0" fmla="*/ 77 w 188"/>
                <a:gd name="T1" fmla="*/ 0 h 144"/>
                <a:gd name="T2" fmla="*/ 54 w 188"/>
                <a:gd name="T3" fmla="*/ 4 h 144"/>
                <a:gd name="T4" fmla="*/ 35 w 188"/>
                <a:gd name="T5" fmla="*/ 12 h 144"/>
                <a:gd name="T6" fmla="*/ 0 w 188"/>
                <a:gd name="T7" fmla="*/ 144 h 144"/>
                <a:gd name="T8" fmla="*/ 188 w 188"/>
                <a:gd name="T9" fmla="*/ 144 h 144"/>
                <a:gd name="T10" fmla="*/ 188 w 188"/>
                <a:gd name="T11" fmla="*/ 0 h 144"/>
                <a:gd name="T12" fmla="*/ 77 w 18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4">
                  <a:moveTo>
                    <a:pt x="77" y="0"/>
                  </a:moveTo>
                  <a:lnTo>
                    <a:pt x="54" y="4"/>
                  </a:lnTo>
                  <a:lnTo>
                    <a:pt x="35" y="12"/>
                  </a:lnTo>
                  <a:lnTo>
                    <a:pt x="0" y="144"/>
                  </a:lnTo>
                  <a:lnTo>
                    <a:pt x="188" y="144"/>
                  </a:lnTo>
                  <a:lnTo>
                    <a:pt x="188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91919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2" name="Rectangle 392"/>
            <p:cNvSpPr>
              <a:spLocks noChangeArrowheads="1"/>
            </p:cNvSpPr>
            <p:nvPr/>
          </p:nvSpPr>
          <p:spPr bwMode="auto">
            <a:xfrm flipH="1">
              <a:off x="5637" y="1434"/>
              <a:ext cx="57" cy="27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3" name="Freeform 393"/>
            <p:cNvSpPr>
              <a:spLocks/>
            </p:cNvSpPr>
            <p:nvPr/>
          </p:nvSpPr>
          <p:spPr bwMode="auto">
            <a:xfrm flipH="1">
              <a:off x="5702" y="1355"/>
              <a:ext cx="33" cy="41"/>
            </a:xfrm>
            <a:custGeom>
              <a:avLst/>
              <a:gdLst>
                <a:gd name="T0" fmla="*/ 18 w 33"/>
                <a:gd name="T1" fmla="*/ 0 h 41"/>
                <a:gd name="T2" fmla="*/ 0 w 33"/>
                <a:gd name="T3" fmla="*/ 0 h 41"/>
                <a:gd name="T4" fmla="*/ 0 w 33"/>
                <a:gd name="T5" fmla="*/ 41 h 41"/>
                <a:gd name="T6" fmla="*/ 18 w 33"/>
                <a:gd name="T7" fmla="*/ 41 h 41"/>
                <a:gd name="T8" fmla="*/ 18 w 33"/>
                <a:gd name="T9" fmla="*/ 16 h 41"/>
                <a:gd name="T10" fmla="*/ 25 w 33"/>
                <a:gd name="T11" fmla="*/ 8 h 41"/>
                <a:gd name="T12" fmla="*/ 33 w 33"/>
                <a:gd name="T13" fmla="*/ 0 h 41"/>
                <a:gd name="T14" fmla="*/ 18 w 3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18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18" y="16"/>
                  </a:lnTo>
                  <a:lnTo>
                    <a:pt x="25" y="8"/>
                  </a:lnTo>
                  <a:lnTo>
                    <a:pt x="3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4" name="Freeform 394"/>
            <p:cNvSpPr>
              <a:spLocks/>
            </p:cNvSpPr>
            <p:nvPr/>
          </p:nvSpPr>
          <p:spPr bwMode="auto">
            <a:xfrm flipH="1">
              <a:off x="5650" y="1388"/>
              <a:ext cx="21" cy="16"/>
            </a:xfrm>
            <a:custGeom>
              <a:avLst/>
              <a:gdLst>
                <a:gd name="T0" fmla="*/ 7 w 21"/>
                <a:gd name="T1" fmla="*/ 0 h 16"/>
                <a:gd name="T2" fmla="*/ 4 w 21"/>
                <a:gd name="T3" fmla="*/ 2 h 16"/>
                <a:gd name="T4" fmla="*/ 2 w 21"/>
                <a:gd name="T5" fmla="*/ 4 h 16"/>
                <a:gd name="T6" fmla="*/ 0 w 21"/>
                <a:gd name="T7" fmla="*/ 6 h 16"/>
                <a:gd name="T8" fmla="*/ 0 w 21"/>
                <a:gd name="T9" fmla="*/ 8 h 16"/>
                <a:gd name="T10" fmla="*/ 0 w 21"/>
                <a:gd name="T11" fmla="*/ 12 h 16"/>
                <a:gd name="T12" fmla="*/ 2 w 21"/>
                <a:gd name="T13" fmla="*/ 14 h 16"/>
                <a:gd name="T14" fmla="*/ 4 w 21"/>
                <a:gd name="T15" fmla="*/ 16 h 16"/>
                <a:gd name="T16" fmla="*/ 7 w 21"/>
                <a:gd name="T17" fmla="*/ 16 h 16"/>
                <a:gd name="T18" fmla="*/ 13 w 21"/>
                <a:gd name="T19" fmla="*/ 16 h 16"/>
                <a:gd name="T20" fmla="*/ 17 w 21"/>
                <a:gd name="T21" fmla="*/ 16 h 16"/>
                <a:gd name="T22" fmla="*/ 19 w 21"/>
                <a:gd name="T23" fmla="*/ 14 h 16"/>
                <a:gd name="T24" fmla="*/ 21 w 21"/>
                <a:gd name="T25" fmla="*/ 12 h 16"/>
                <a:gd name="T26" fmla="*/ 21 w 21"/>
                <a:gd name="T27" fmla="*/ 8 h 16"/>
                <a:gd name="T28" fmla="*/ 21 w 21"/>
                <a:gd name="T29" fmla="*/ 6 h 16"/>
                <a:gd name="T30" fmla="*/ 19 w 21"/>
                <a:gd name="T31" fmla="*/ 4 h 16"/>
                <a:gd name="T32" fmla="*/ 17 w 21"/>
                <a:gd name="T33" fmla="*/ 2 h 16"/>
                <a:gd name="T34" fmla="*/ 13 w 21"/>
                <a:gd name="T35" fmla="*/ 0 h 16"/>
                <a:gd name="T36" fmla="*/ 7 w 21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6">
                  <a:moveTo>
                    <a:pt x="7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5" name="Freeform 395"/>
            <p:cNvSpPr>
              <a:spLocks/>
            </p:cNvSpPr>
            <p:nvPr/>
          </p:nvSpPr>
          <p:spPr bwMode="auto">
            <a:xfrm>
              <a:off x="5680" y="889"/>
              <a:ext cx="70" cy="297"/>
            </a:xfrm>
            <a:custGeom>
              <a:avLst/>
              <a:gdLst>
                <a:gd name="T0" fmla="*/ 8 w 70"/>
                <a:gd name="T1" fmla="*/ 71 h 297"/>
                <a:gd name="T2" fmla="*/ 26 w 70"/>
                <a:gd name="T3" fmla="*/ 0 h 297"/>
                <a:gd name="T4" fmla="*/ 70 w 70"/>
                <a:gd name="T5" fmla="*/ 226 h 297"/>
                <a:gd name="T6" fmla="*/ 63 w 70"/>
                <a:gd name="T7" fmla="*/ 297 h 297"/>
                <a:gd name="T8" fmla="*/ 48 w 70"/>
                <a:gd name="T9" fmla="*/ 290 h 297"/>
                <a:gd name="T10" fmla="*/ 23 w 70"/>
                <a:gd name="T11" fmla="*/ 192 h 297"/>
                <a:gd name="T12" fmla="*/ 0 w 70"/>
                <a:gd name="T13" fmla="*/ 88 h 297"/>
                <a:gd name="T14" fmla="*/ 8 w 70"/>
                <a:gd name="T15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7">
                  <a:moveTo>
                    <a:pt x="8" y="71"/>
                  </a:moveTo>
                  <a:lnTo>
                    <a:pt x="26" y="0"/>
                  </a:lnTo>
                  <a:lnTo>
                    <a:pt x="70" y="226"/>
                  </a:lnTo>
                  <a:lnTo>
                    <a:pt x="63" y="297"/>
                  </a:lnTo>
                  <a:lnTo>
                    <a:pt x="48" y="290"/>
                  </a:lnTo>
                  <a:lnTo>
                    <a:pt x="23" y="192"/>
                  </a:lnTo>
                  <a:lnTo>
                    <a:pt x="0" y="88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6" name="Freeform 396"/>
            <p:cNvSpPr>
              <a:spLocks/>
            </p:cNvSpPr>
            <p:nvPr/>
          </p:nvSpPr>
          <p:spPr bwMode="auto">
            <a:xfrm flipH="1">
              <a:off x="5687" y="1377"/>
              <a:ext cx="48" cy="99"/>
            </a:xfrm>
            <a:custGeom>
              <a:avLst/>
              <a:gdLst>
                <a:gd name="T0" fmla="*/ 41 w 48"/>
                <a:gd name="T1" fmla="*/ 9 h 99"/>
                <a:gd name="T2" fmla="*/ 33 w 48"/>
                <a:gd name="T3" fmla="*/ 0 h 99"/>
                <a:gd name="T4" fmla="*/ 8 w 48"/>
                <a:gd name="T5" fmla="*/ 0 h 99"/>
                <a:gd name="T6" fmla="*/ 0 w 48"/>
                <a:gd name="T7" fmla="*/ 9 h 99"/>
                <a:gd name="T8" fmla="*/ 0 w 48"/>
                <a:gd name="T9" fmla="*/ 17 h 99"/>
                <a:gd name="T10" fmla="*/ 0 w 48"/>
                <a:gd name="T11" fmla="*/ 34 h 99"/>
                <a:gd name="T12" fmla="*/ 0 w 48"/>
                <a:gd name="T13" fmla="*/ 75 h 99"/>
                <a:gd name="T14" fmla="*/ 8 w 48"/>
                <a:gd name="T15" fmla="*/ 75 h 99"/>
                <a:gd name="T16" fmla="*/ 8 w 48"/>
                <a:gd name="T17" fmla="*/ 92 h 99"/>
                <a:gd name="T18" fmla="*/ 18 w 48"/>
                <a:gd name="T19" fmla="*/ 92 h 99"/>
                <a:gd name="T20" fmla="*/ 48 w 48"/>
                <a:gd name="T21" fmla="*/ 99 h 99"/>
                <a:gd name="T22" fmla="*/ 48 w 48"/>
                <a:gd name="T23" fmla="*/ 75 h 99"/>
                <a:gd name="T24" fmla="*/ 41 w 48"/>
                <a:gd name="T25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99">
                  <a:moveTo>
                    <a:pt x="41" y="9"/>
                  </a:moveTo>
                  <a:lnTo>
                    <a:pt x="33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75"/>
                  </a:lnTo>
                  <a:lnTo>
                    <a:pt x="8" y="75"/>
                  </a:lnTo>
                  <a:lnTo>
                    <a:pt x="8" y="92"/>
                  </a:lnTo>
                  <a:lnTo>
                    <a:pt x="18" y="92"/>
                  </a:lnTo>
                  <a:lnTo>
                    <a:pt x="48" y="99"/>
                  </a:lnTo>
                  <a:lnTo>
                    <a:pt x="48" y="75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7" name="Line 397"/>
            <p:cNvSpPr>
              <a:spLocks noChangeShapeType="1"/>
            </p:cNvSpPr>
            <p:nvPr/>
          </p:nvSpPr>
          <p:spPr bwMode="auto">
            <a:xfrm flipH="1">
              <a:off x="5483" y="1171"/>
              <a:ext cx="219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8" name="Line 398"/>
            <p:cNvSpPr>
              <a:spLocks noChangeShapeType="1"/>
            </p:cNvSpPr>
            <p:nvPr/>
          </p:nvSpPr>
          <p:spPr bwMode="auto">
            <a:xfrm flipH="1">
              <a:off x="5483" y="1171"/>
              <a:ext cx="219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999" name="Rectangle 399"/>
            <p:cNvSpPr>
              <a:spLocks noChangeArrowheads="1"/>
            </p:cNvSpPr>
            <p:nvPr/>
          </p:nvSpPr>
          <p:spPr bwMode="auto">
            <a:xfrm flipH="1">
              <a:off x="5738" y="1186"/>
              <a:ext cx="4" cy="4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0" name="Freeform 400"/>
            <p:cNvSpPr>
              <a:spLocks/>
            </p:cNvSpPr>
            <p:nvPr/>
          </p:nvSpPr>
          <p:spPr bwMode="auto">
            <a:xfrm flipH="1">
              <a:off x="5735" y="1146"/>
              <a:ext cx="7" cy="33"/>
            </a:xfrm>
            <a:custGeom>
              <a:avLst/>
              <a:gdLst>
                <a:gd name="T0" fmla="*/ 0 w 7"/>
                <a:gd name="T1" fmla="*/ 0 h 33"/>
                <a:gd name="T2" fmla="*/ 0 w 7"/>
                <a:gd name="T3" fmla="*/ 33 h 33"/>
                <a:gd name="T4" fmla="*/ 7 w 7"/>
                <a:gd name="T5" fmla="*/ 0 h 33"/>
                <a:gd name="T6" fmla="*/ 0 w 7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3">
                  <a:moveTo>
                    <a:pt x="0" y="0"/>
                  </a:moveTo>
                  <a:lnTo>
                    <a:pt x="0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1" name="Freeform 401"/>
            <p:cNvSpPr>
              <a:spLocks/>
            </p:cNvSpPr>
            <p:nvPr/>
          </p:nvSpPr>
          <p:spPr bwMode="auto">
            <a:xfrm flipH="1">
              <a:off x="5506" y="1202"/>
              <a:ext cx="196" cy="40"/>
            </a:xfrm>
            <a:custGeom>
              <a:avLst/>
              <a:gdLst>
                <a:gd name="T0" fmla="*/ 10 w 196"/>
                <a:gd name="T1" fmla="*/ 0 h 40"/>
                <a:gd name="T2" fmla="*/ 6 w 196"/>
                <a:gd name="T3" fmla="*/ 0 h 40"/>
                <a:gd name="T4" fmla="*/ 4 w 196"/>
                <a:gd name="T5" fmla="*/ 2 h 40"/>
                <a:gd name="T6" fmla="*/ 2 w 196"/>
                <a:gd name="T7" fmla="*/ 6 h 40"/>
                <a:gd name="T8" fmla="*/ 0 w 196"/>
                <a:gd name="T9" fmla="*/ 8 h 40"/>
                <a:gd name="T10" fmla="*/ 0 w 196"/>
                <a:gd name="T11" fmla="*/ 32 h 40"/>
                <a:gd name="T12" fmla="*/ 2 w 196"/>
                <a:gd name="T13" fmla="*/ 34 h 40"/>
                <a:gd name="T14" fmla="*/ 4 w 196"/>
                <a:gd name="T15" fmla="*/ 38 h 40"/>
                <a:gd name="T16" fmla="*/ 6 w 196"/>
                <a:gd name="T17" fmla="*/ 40 h 40"/>
                <a:gd name="T18" fmla="*/ 10 w 196"/>
                <a:gd name="T19" fmla="*/ 40 h 40"/>
                <a:gd name="T20" fmla="*/ 186 w 196"/>
                <a:gd name="T21" fmla="*/ 40 h 40"/>
                <a:gd name="T22" fmla="*/ 190 w 196"/>
                <a:gd name="T23" fmla="*/ 40 h 40"/>
                <a:gd name="T24" fmla="*/ 192 w 196"/>
                <a:gd name="T25" fmla="*/ 38 h 40"/>
                <a:gd name="T26" fmla="*/ 194 w 196"/>
                <a:gd name="T27" fmla="*/ 34 h 40"/>
                <a:gd name="T28" fmla="*/ 196 w 196"/>
                <a:gd name="T29" fmla="*/ 32 h 40"/>
                <a:gd name="T30" fmla="*/ 196 w 196"/>
                <a:gd name="T31" fmla="*/ 8 h 40"/>
                <a:gd name="T32" fmla="*/ 194 w 196"/>
                <a:gd name="T33" fmla="*/ 6 h 40"/>
                <a:gd name="T34" fmla="*/ 192 w 196"/>
                <a:gd name="T35" fmla="*/ 2 h 40"/>
                <a:gd name="T36" fmla="*/ 190 w 196"/>
                <a:gd name="T37" fmla="*/ 0 h 40"/>
                <a:gd name="T38" fmla="*/ 186 w 196"/>
                <a:gd name="T39" fmla="*/ 0 h 40"/>
                <a:gd name="T40" fmla="*/ 10 w 19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40">
                  <a:moveTo>
                    <a:pt x="10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86" y="40"/>
                  </a:lnTo>
                  <a:lnTo>
                    <a:pt x="190" y="40"/>
                  </a:lnTo>
                  <a:lnTo>
                    <a:pt x="192" y="38"/>
                  </a:lnTo>
                  <a:lnTo>
                    <a:pt x="194" y="34"/>
                  </a:lnTo>
                  <a:lnTo>
                    <a:pt x="196" y="32"/>
                  </a:lnTo>
                  <a:lnTo>
                    <a:pt x="196" y="8"/>
                  </a:lnTo>
                  <a:lnTo>
                    <a:pt x="194" y="6"/>
                  </a:lnTo>
                  <a:lnTo>
                    <a:pt x="192" y="2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FB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2" name="Freeform 402"/>
            <p:cNvSpPr>
              <a:spLocks/>
            </p:cNvSpPr>
            <p:nvPr/>
          </p:nvSpPr>
          <p:spPr bwMode="auto">
            <a:xfrm flipH="1">
              <a:off x="5335" y="1202"/>
              <a:ext cx="131" cy="40"/>
            </a:xfrm>
            <a:custGeom>
              <a:avLst/>
              <a:gdLst>
                <a:gd name="T0" fmla="*/ 4 w 131"/>
                <a:gd name="T1" fmla="*/ 0 h 40"/>
                <a:gd name="T2" fmla="*/ 0 w 131"/>
                <a:gd name="T3" fmla="*/ 0 h 40"/>
                <a:gd name="T4" fmla="*/ 0 w 131"/>
                <a:gd name="T5" fmla="*/ 2 h 40"/>
                <a:gd name="T6" fmla="*/ 0 w 131"/>
                <a:gd name="T7" fmla="*/ 36 h 40"/>
                <a:gd name="T8" fmla="*/ 0 w 131"/>
                <a:gd name="T9" fmla="*/ 40 h 40"/>
                <a:gd name="T10" fmla="*/ 4 w 131"/>
                <a:gd name="T11" fmla="*/ 40 h 40"/>
                <a:gd name="T12" fmla="*/ 127 w 131"/>
                <a:gd name="T13" fmla="*/ 40 h 40"/>
                <a:gd name="T14" fmla="*/ 129 w 131"/>
                <a:gd name="T15" fmla="*/ 40 h 40"/>
                <a:gd name="T16" fmla="*/ 131 w 131"/>
                <a:gd name="T17" fmla="*/ 36 h 40"/>
                <a:gd name="T18" fmla="*/ 131 w 131"/>
                <a:gd name="T19" fmla="*/ 2 h 40"/>
                <a:gd name="T20" fmla="*/ 129 w 131"/>
                <a:gd name="T21" fmla="*/ 0 h 40"/>
                <a:gd name="T22" fmla="*/ 127 w 131"/>
                <a:gd name="T23" fmla="*/ 0 h 40"/>
                <a:gd name="T24" fmla="*/ 4 w 131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4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31" y="36"/>
                  </a:lnTo>
                  <a:lnTo>
                    <a:pt x="131" y="2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3" name="Freeform 403"/>
            <p:cNvSpPr>
              <a:spLocks/>
            </p:cNvSpPr>
            <p:nvPr/>
          </p:nvSpPr>
          <p:spPr bwMode="auto">
            <a:xfrm flipH="1">
              <a:off x="5327" y="896"/>
              <a:ext cx="310" cy="31"/>
            </a:xfrm>
            <a:custGeom>
              <a:avLst/>
              <a:gdLst>
                <a:gd name="T0" fmla="*/ 194 w 310"/>
                <a:gd name="T1" fmla="*/ 0 h 31"/>
                <a:gd name="T2" fmla="*/ 146 w 310"/>
                <a:gd name="T3" fmla="*/ 0 h 31"/>
                <a:gd name="T4" fmla="*/ 75 w 310"/>
                <a:gd name="T5" fmla="*/ 8 h 31"/>
                <a:gd name="T6" fmla="*/ 18 w 310"/>
                <a:gd name="T7" fmla="*/ 24 h 31"/>
                <a:gd name="T8" fmla="*/ 0 w 310"/>
                <a:gd name="T9" fmla="*/ 31 h 31"/>
                <a:gd name="T10" fmla="*/ 50 w 310"/>
                <a:gd name="T11" fmla="*/ 31 h 31"/>
                <a:gd name="T12" fmla="*/ 298 w 310"/>
                <a:gd name="T13" fmla="*/ 31 h 31"/>
                <a:gd name="T14" fmla="*/ 310 w 310"/>
                <a:gd name="T15" fmla="*/ 24 h 31"/>
                <a:gd name="T16" fmla="*/ 310 w 310"/>
                <a:gd name="T17" fmla="*/ 8 h 31"/>
                <a:gd name="T18" fmla="*/ 302 w 310"/>
                <a:gd name="T19" fmla="*/ 0 h 31"/>
                <a:gd name="T20" fmla="*/ 194 w 31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31">
                  <a:moveTo>
                    <a:pt x="194" y="0"/>
                  </a:moveTo>
                  <a:lnTo>
                    <a:pt x="146" y="0"/>
                  </a:lnTo>
                  <a:lnTo>
                    <a:pt x="75" y="8"/>
                  </a:lnTo>
                  <a:lnTo>
                    <a:pt x="18" y="24"/>
                  </a:lnTo>
                  <a:lnTo>
                    <a:pt x="0" y="31"/>
                  </a:lnTo>
                  <a:lnTo>
                    <a:pt x="50" y="31"/>
                  </a:lnTo>
                  <a:lnTo>
                    <a:pt x="298" y="31"/>
                  </a:lnTo>
                  <a:lnTo>
                    <a:pt x="310" y="24"/>
                  </a:lnTo>
                  <a:lnTo>
                    <a:pt x="310" y="8"/>
                  </a:lnTo>
                  <a:lnTo>
                    <a:pt x="302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BFB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4" name="Freeform 404"/>
            <p:cNvSpPr>
              <a:spLocks/>
            </p:cNvSpPr>
            <p:nvPr/>
          </p:nvSpPr>
          <p:spPr bwMode="auto">
            <a:xfrm flipH="1">
              <a:off x="5623" y="1073"/>
              <a:ext cx="42" cy="119"/>
            </a:xfrm>
            <a:custGeom>
              <a:avLst/>
              <a:gdLst>
                <a:gd name="T0" fmla="*/ 34 w 42"/>
                <a:gd name="T1" fmla="*/ 0 h 119"/>
                <a:gd name="T2" fmla="*/ 42 w 42"/>
                <a:gd name="T3" fmla="*/ 8 h 119"/>
                <a:gd name="T4" fmla="*/ 42 w 42"/>
                <a:gd name="T5" fmla="*/ 112 h 119"/>
                <a:gd name="T6" fmla="*/ 32 w 42"/>
                <a:gd name="T7" fmla="*/ 119 h 119"/>
                <a:gd name="T8" fmla="*/ 21 w 42"/>
                <a:gd name="T9" fmla="*/ 119 h 119"/>
                <a:gd name="T10" fmla="*/ 9 w 42"/>
                <a:gd name="T11" fmla="*/ 112 h 119"/>
                <a:gd name="T12" fmla="*/ 0 w 42"/>
                <a:gd name="T13" fmla="*/ 8 h 119"/>
                <a:gd name="T14" fmla="*/ 0 w 42"/>
                <a:gd name="T15" fmla="*/ 0 h 119"/>
                <a:gd name="T16" fmla="*/ 34 w 42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19">
                  <a:moveTo>
                    <a:pt x="34" y="0"/>
                  </a:moveTo>
                  <a:lnTo>
                    <a:pt x="42" y="8"/>
                  </a:lnTo>
                  <a:lnTo>
                    <a:pt x="42" y="112"/>
                  </a:lnTo>
                  <a:lnTo>
                    <a:pt x="32" y="119"/>
                  </a:lnTo>
                  <a:lnTo>
                    <a:pt x="21" y="119"/>
                  </a:lnTo>
                  <a:lnTo>
                    <a:pt x="9" y="1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5" name="Freeform 405"/>
            <p:cNvSpPr>
              <a:spLocks/>
            </p:cNvSpPr>
            <p:nvPr/>
          </p:nvSpPr>
          <p:spPr bwMode="auto">
            <a:xfrm flipH="1">
              <a:off x="5623" y="1081"/>
              <a:ext cx="33" cy="105"/>
            </a:xfrm>
            <a:custGeom>
              <a:avLst/>
              <a:gdLst>
                <a:gd name="T0" fmla="*/ 0 w 33"/>
                <a:gd name="T1" fmla="*/ 0 h 105"/>
                <a:gd name="T2" fmla="*/ 0 w 33"/>
                <a:gd name="T3" fmla="*/ 105 h 105"/>
                <a:gd name="T4" fmla="*/ 17 w 33"/>
                <a:gd name="T5" fmla="*/ 105 h 105"/>
                <a:gd name="T6" fmla="*/ 33 w 33"/>
                <a:gd name="T7" fmla="*/ 0 h 105"/>
                <a:gd name="T8" fmla="*/ 0 w 3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5">
                  <a:moveTo>
                    <a:pt x="0" y="0"/>
                  </a:moveTo>
                  <a:lnTo>
                    <a:pt x="0" y="105"/>
                  </a:lnTo>
                  <a:lnTo>
                    <a:pt x="17" y="105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6" name="Freeform 406"/>
            <p:cNvSpPr>
              <a:spLocks/>
            </p:cNvSpPr>
            <p:nvPr/>
          </p:nvSpPr>
          <p:spPr bwMode="auto">
            <a:xfrm flipH="1">
              <a:off x="5650" y="1114"/>
              <a:ext cx="29" cy="40"/>
            </a:xfrm>
            <a:custGeom>
              <a:avLst/>
              <a:gdLst>
                <a:gd name="T0" fmla="*/ 29 w 29"/>
                <a:gd name="T1" fmla="*/ 15 h 40"/>
                <a:gd name="T2" fmla="*/ 29 w 29"/>
                <a:gd name="T3" fmla="*/ 0 h 40"/>
                <a:gd name="T4" fmla="*/ 21 w 29"/>
                <a:gd name="T5" fmla="*/ 0 h 40"/>
                <a:gd name="T6" fmla="*/ 14 w 29"/>
                <a:gd name="T7" fmla="*/ 5 h 40"/>
                <a:gd name="T8" fmla="*/ 0 w 29"/>
                <a:gd name="T9" fmla="*/ 24 h 40"/>
                <a:gd name="T10" fmla="*/ 0 w 29"/>
                <a:gd name="T11" fmla="*/ 40 h 40"/>
                <a:gd name="T12" fmla="*/ 0 w 29"/>
                <a:gd name="T13" fmla="*/ 32 h 40"/>
                <a:gd name="T14" fmla="*/ 21 w 29"/>
                <a:gd name="T15" fmla="*/ 5 h 40"/>
                <a:gd name="T16" fmla="*/ 29 w 29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0">
                  <a:moveTo>
                    <a:pt x="29" y="15"/>
                  </a:moveTo>
                  <a:lnTo>
                    <a:pt x="29" y="0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1" y="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7" name="Freeform 407"/>
            <p:cNvSpPr>
              <a:spLocks/>
            </p:cNvSpPr>
            <p:nvPr/>
          </p:nvSpPr>
          <p:spPr bwMode="auto">
            <a:xfrm flipH="1">
              <a:off x="5368" y="1315"/>
              <a:ext cx="248" cy="138"/>
            </a:xfrm>
            <a:custGeom>
              <a:avLst/>
              <a:gdLst>
                <a:gd name="T0" fmla="*/ 248 w 248"/>
                <a:gd name="T1" fmla="*/ 138 h 138"/>
                <a:gd name="T2" fmla="*/ 248 w 248"/>
                <a:gd name="T3" fmla="*/ 123 h 138"/>
                <a:gd name="T4" fmla="*/ 244 w 248"/>
                <a:gd name="T5" fmla="*/ 98 h 138"/>
                <a:gd name="T6" fmla="*/ 239 w 248"/>
                <a:gd name="T7" fmla="*/ 81 h 138"/>
                <a:gd name="T8" fmla="*/ 227 w 248"/>
                <a:gd name="T9" fmla="*/ 60 h 138"/>
                <a:gd name="T10" fmla="*/ 204 w 248"/>
                <a:gd name="T11" fmla="*/ 31 h 138"/>
                <a:gd name="T12" fmla="*/ 185 w 248"/>
                <a:gd name="T13" fmla="*/ 16 h 138"/>
                <a:gd name="T14" fmla="*/ 173 w 248"/>
                <a:gd name="T15" fmla="*/ 10 h 138"/>
                <a:gd name="T16" fmla="*/ 150 w 248"/>
                <a:gd name="T17" fmla="*/ 2 h 138"/>
                <a:gd name="T18" fmla="*/ 137 w 248"/>
                <a:gd name="T19" fmla="*/ 0 h 138"/>
                <a:gd name="T20" fmla="*/ 112 w 248"/>
                <a:gd name="T21" fmla="*/ 0 h 138"/>
                <a:gd name="T22" fmla="*/ 98 w 248"/>
                <a:gd name="T23" fmla="*/ 2 h 138"/>
                <a:gd name="T24" fmla="*/ 75 w 248"/>
                <a:gd name="T25" fmla="*/ 10 h 138"/>
                <a:gd name="T26" fmla="*/ 64 w 248"/>
                <a:gd name="T27" fmla="*/ 16 h 138"/>
                <a:gd name="T28" fmla="*/ 45 w 248"/>
                <a:gd name="T29" fmla="*/ 31 h 138"/>
                <a:gd name="T30" fmla="*/ 23 w 248"/>
                <a:gd name="T31" fmla="*/ 60 h 138"/>
                <a:gd name="T32" fmla="*/ 10 w 248"/>
                <a:gd name="T33" fmla="*/ 85 h 138"/>
                <a:gd name="T34" fmla="*/ 2 w 248"/>
                <a:gd name="T35" fmla="*/ 110 h 138"/>
                <a:gd name="T36" fmla="*/ 0 w 248"/>
                <a:gd name="T37" fmla="*/ 137 h 138"/>
                <a:gd name="T38" fmla="*/ 14 w 248"/>
                <a:gd name="T39" fmla="*/ 123 h 138"/>
                <a:gd name="T40" fmla="*/ 18 w 248"/>
                <a:gd name="T41" fmla="*/ 98 h 138"/>
                <a:gd name="T42" fmla="*/ 16 w 248"/>
                <a:gd name="T43" fmla="*/ 85 h 138"/>
                <a:gd name="T44" fmla="*/ 31 w 248"/>
                <a:gd name="T45" fmla="*/ 67 h 138"/>
                <a:gd name="T46" fmla="*/ 54 w 248"/>
                <a:gd name="T47" fmla="*/ 40 h 138"/>
                <a:gd name="T48" fmla="*/ 73 w 248"/>
                <a:gd name="T49" fmla="*/ 25 h 138"/>
                <a:gd name="T50" fmla="*/ 71 w 248"/>
                <a:gd name="T51" fmla="*/ 27 h 138"/>
                <a:gd name="T52" fmla="*/ 93 w 248"/>
                <a:gd name="T53" fmla="*/ 16 h 138"/>
                <a:gd name="T54" fmla="*/ 100 w 248"/>
                <a:gd name="T55" fmla="*/ 8 h 138"/>
                <a:gd name="T56" fmla="*/ 112 w 248"/>
                <a:gd name="T57" fmla="*/ 12 h 138"/>
                <a:gd name="T58" fmla="*/ 137 w 248"/>
                <a:gd name="T59" fmla="*/ 12 h 138"/>
                <a:gd name="T60" fmla="*/ 148 w 248"/>
                <a:gd name="T61" fmla="*/ 8 h 138"/>
                <a:gd name="T62" fmla="*/ 158 w 248"/>
                <a:gd name="T63" fmla="*/ 16 h 138"/>
                <a:gd name="T64" fmla="*/ 179 w 248"/>
                <a:gd name="T65" fmla="*/ 27 h 138"/>
                <a:gd name="T66" fmla="*/ 177 w 248"/>
                <a:gd name="T67" fmla="*/ 25 h 138"/>
                <a:gd name="T68" fmla="*/ 196 w 248"/>
                <a:gd name="T69" fmla="*/ 40 h 138"/>
                <a:gd name="T70" fmla="*/ 217 w 248"/>
                <a:gd name="T71" fmla="*/ 67 h 138"/>
                <a:gd name="T72" fmla="*/ 229 w 248"/>
                <a:gd name="T73" fmla="*/ 90 h 138"/>
                <a:gd name="T74" fmla="*/ 227 w 248"/>
                <a:gd name="T75" fmla="*/ 85 h 138"/>
                <a:gd name="T76" fmla="*/ 235 w 248"/>
                <a:gd name="T77" fmla="*/ 110 h 138"/>
                <a:gd name="T78" fmla="*/ 237 w 248"/>
                <a:gd name="T79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8" h="138">
                  <a:moveTo>
                    <a:pt x="237" y="138"/>
                  </a:moveTo>
                  <a:lnTo>
                    <a:pt x="248" y="138"/>
                  </a:lnTo>
                  <a:lnTo>
                    <a:pt x="248" y="137"/>
                  </a:lnTo>
                  <a:lnTo>
                    <a:pt x="248" y="123"/>
                  </a:lnTo>
                  <a:lnTo>
                    <a:pt x="246" y="110"/>
                  </a:lnTo>
                  <a:lnTo>
                    <a:pt x="244" y="98"/>
                  </a:lnTo>
                  <a:lnTo>
                    <a:pt x="241" y="85"/>
                  </a:lnTo>
                  <a:lnTo>
                    <a:pt x="239" y="81"/>
                  </a:lnTo>
                  <a:lnTo>
                    <a:pt x="233" y="69"/>
                  </a:lnTo>
                  <a:lnTo>
                    <a:pt x="227" y="60"/>
                  </a:lnTo>
                  <a:lnTo>
                    <a:pt x="214" y="39"/>
                  </a:lnTo>
                  <a:lnTo>
                    <a:pt x="204" y="31"/>
                  </a:lnTo>
                  <a:lnTo>
                    <a:pt x="194" y="23"/>
                  </a:lnTo>
                  <a:lnTo>
                    <a:pt x="185" y="16"/>
                  </a:lnTo>
                  <a:lnTo>
                    <a:pt x="183" y="16"/>
                  </a:lnTo>
                  <a:lnTo>
                    <a:pt x="173" y="10"/>
                  </a:lnTo>
                  <a:lnTo>
                    <a:pt x="162" y="6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37" y="0"/>
                  </a:lnTo>
                  <a:lnTo>
                    <a:pt x="125" y="0"/>
                  </a:lnTo>
                  <a:lnTo>
                    <a:pt x="112" y="0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87" y="6"/>
                  </a:lnTo>
                  <a:lnTo>
                    <a:pt x="75" y="10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54" y="23"/>
                  </a:lnTo>
                  <a:lnTo>
                    <a:pt x="45" y="31"/>
                  </a:lnTo>
                  <a:lnTo>
                    <a:pt x="37" y="39"/>
                  </a:lnTo>
                  <a:lnTo>
                    <a:pt x="23" y="60"/>
                  </a:lnTo>
                  <a:lnTo>
                    <a:pt x="12" y="81"/>
                  </a:lnTo>
                  <a:lnTo>
                    <a:pt x="10" y="85"/>
                  </a:lnTo>
                  <a:lnTo>
                    <a:pt x="6" y="98"/>
                  </a:lnTo>
                  <a:lnTo>
                    <a:pt x="2" y="110"/>
                  </a:lnTo>
                  <a:lnTo>
                    <a:pt x="2" y="123"/>
                  </a:lnTo>
                  <a:lnTo>
                    <a:pt x="0" y="137"/>
                  </a:lnTo>
                  <a:lnTo>
                    <a:pt x="12" y="137"/>
                  </a:lnTo>
                  <a:lnTo>
                    <a:pt x="14" y="123"/>
                  </a:lnTo>
                  <a:lnTo>
                    <a:pt x="14" y="110"/>
                  </a:lnTo>
                  <a:lnTo>
                    <a:pt x="18" y="98"/>
                  </a:lnTo>
                  <a:lnTo>
                    <a:pt x="22" y="85"/>
                  </a:lnTo>
                  <a:lnTo>
                    <a:pt x="16" y="85"/>
                  </a:lnTo>
                  <a:lnTo>
                    <a:pt x="22" y="90"/>
                  </a:lnTo>
                  <a:lnTo>
                    <a:pt x="31" y="67"/>
                  </a:lnTo>
                  <a:lnTo>
                    <a:pt x="47" y="48"/>
                  </a:lnTo>
                  <a:lnTo>
                    <a:pt x="54" y="40"/>
                  </a:lnTo>
                  <a:lnTo>
                    <a:pt x="64" y="33"/>
                  </a:lnTo>
                  <a:lnTo>
                    <a:pt x="73" y="25"/>
                  </a:lnTo>
                  <a:lnTo>
                    <a:pt x="70" y="21"/>
                  </a:lnTo>
                  <a:lnTo>
                    <a:pt x="71" y="27"/>
                  </a:lnTo>
                  <a:lnTo>
                    <a:pt x="81" y="21"/>
                  </a:lnTo>
                  <a:lnTo>
                    <a:pt x="93" y="16"/>
                  </a:lnTo>
                  <a:lnTo>
                    <a:pt x="102" y="14"/>
                  </a:lnTo>
                  <a:lnTo>
                    <a:pt x="100" y="8"/>
                  </a:lnTo>
                  <a:lnTo>
                    <a:pt x="100" y="14"/>
                  </a:lnTo>
                  <a:lnTo>
                    <a:pt x="112" y="12"/>
                  </a:lnTo>
                  <a:lnTo>
                    <a:pt x="125" y="12"/>
                  </a:lnTo>
                  <a:lnTo>
                    <a:pt x="137" y="12"/>
                  </a:lnTo>
                  <a:lnTo>
                    <a:pt x="148" y="14"/>
                  </a:lnTo>
                  <a:lnTo>
                    <a:pt x="148" y="8"/>
                  </a:lnTo>
                  <a:lnTo>
                    <a:pt x="144" y="14"/>
                  </a:lnTo>
                  <a:lnTo>
                    <a:pt x="158" y="16"/>
                  </a:lnTo>
                  <a:lnTo>
                    <a:pt x="168" y="21"/>
                  </a:lnTo>
                  <a:lnTo>
                    <a:pt x="179" y="27"/>
                  </a:lnTo>
                  <a:lnTo>
                    <a:pt x="181" y="21"/>
                  </a:lnTo>
                  <a:lnTo>
                    <a:pt x="177" y="25"/>
                  </a:lnTo>
                  <a:lnTo>
                    <a:pt x="185" y="33"/>
                  </a:lnTo>
                  <a:lnTo>
                    <a:pt x="196" y="40"/>
                  </a:lnTo>
                  <a:lnTo>
                    <a:pt x="204" y="48"/>
                  </a:lnTo>
                  <a:lnTo>
                    <a:pt x="217" y="67"/>
                  </a:lnTo>
                  <a:lnTo>
                    <a:pt x="223" y="79"/>
                  </a:lnTo>
                  <a:lnTo>
                    <a:pt x="229" y="90"/>
                  </a:lnTo>
                  <a:lnTo>
                    <a:pt x="233" y="85"/>
                  </a:lnTo>
                  <a:lnTo>
                    <a:pt x="227" y="85"/>
                  </a:lnTo>
                  <a:lnTo>
                    <a:pt x="233" y="98"/>
                  </a:lnTo>
                  <a:lnTo>
                    <a:pt x="235" y="110"/>
                  </a:lnTo>
                  <a:lnTo>
                    <a:pt x="237" y="123"/>
                  </a:lnTo>
                  <a:lnTo>
                    <a:pt x="237" y="137"/>
                  </a:lnTo>
                  <a:lnTo>
                    <a:pt x="237" y="1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8" name="Rectangle 408"/>
            <p:cNvSpPr>
              <a:spLocks noChangeArrowheads="1"/>
            </p:cNvSpPr>
            <p:nvPr/>
          </p:nvSpPr>
          <p:spPr bwMode="auto">
            <a:xfrm flipH="1">
              <a:off x="5337" y="962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09" name="Rectangle 409"/>
            <p:cNvSpPr>
              <a:spLocks noChangeArrowheads="1"/>
            </p:cNvSpPr>
            <p:nvPr/>
          </p:nvSpPr>
          <p:spPr bwMode="auto">
            <a:xfrm flipH="1">
              <a:off x="5337" y="983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0" name="Rectangle 410"/>
            <p:cNvSpPr>
              <a:spLocks noChangeArrowheads="1"/>
            </p:cNvSpPr>
            <p:nvPr/>
          </p:nvSpPr>
          <p:spPr bwMode="auto">
            <a:xfrm flipH="1">
              <a:off x="5337" y="1006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1" name="Rectangle 411"/>
            <p:cNvSpPr>
              <a:spLocks noChangeArrowheads="1"/>
            </p:cNvSpPr>
            <p:nvPr/>
          </p:nvSpPr>
          <p:spPr bwMode="auto">
            <a:xfrm flipH="1">
              <a:off x="5337" y="1027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2" name="Rectangle 412"/>
            <p:cNvSpPr>
              <a:spLocks noChangeArrowheads="1"/>
            </p:cNvSpPr>
            <p:nvPr/>
          </p:nvSpPr>
          <p:spPr bwMode="auto">
            <a:xfrm flipH="1">
              <a:off x="5337" y="1048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3" name="Rectangle 413"/>
            <p:cNvSpPr>
              <a:spLocks noChangeArrowheads="1"/>
            </p:cNvSpPr>
            <p:nvPr/>
          </p:nvSpPr>
          <p:spPr bwMode="auto">
            <a:xfrm flipH="1">
              <a:off x="5337" y="1092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4" name="Rectangle 414"/>
            <p:cNvSpPr>
              <a:spLocks noChangeArrowheads="1"/>
            </p:cNvSpPr>
            <p:nvPr/>
          </p:nvSpPr>
          <p:spPr bwMode="auto">
            <a:xfrm flipH="1">
              <a:off x="5337" y="1069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5" name="Rectangle 415"/>
            <p:cNvSpPr>
              <a:spLocks noChangeArrowheads="1"/>
            </p:cNvSpPr>
            <p:nvPr/>
          </p:nvSpPr>
          <p:spPr bwMode="auto">
            <a:xfrm flipH="1">
              <a:off x="5337" y="962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6" name="Rectangle 416"/>
            <p:cNvSpPr>
              <a:spLocks noChangeArrowheads="1"/>
            </p:cNvSpPr>
            <p:nvPr/>
          </p:nvSpPr>
          <p:spPr bwMode="auto">
            <a:xfrm flipH="1">
              <a:off x="5337" y="983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7" name="Rectangle 417"/>
            <p:cNvSpPr>
              <a:spLocks noChangeArrowheads="1"/>
            </p:cNvSpPr>
            <p:nvPr/>
          </p:nvSpPr>
          <p:spPr bwMode="auto">
            <a:xfrm flipH="1">
              <a:off x="5337" y="1006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8" name="Rectangle 418"/>
            <p:cNvSpPr>
              <a:spLocks noChangeArrowheads="1"/>
            </p:cNvSpPr>
            <p:nvPr/>
          </p:nvSpPr>
          <p:spPr bwMode="auto">
            <a:xfrm flipH="1">
              <a:off x="5337" y="1027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19" name="Rectangle 419"/>
            <p:cNvSpPr>
              <a:spLocks noChangeArrowheads="1"/>
            </p:cNvSpPr>
            <p:nvPr/>
          </p:nvSpPr>
          <p:spPr bwMode="auto">
            <a:xfrm flipH="1">
              <a:off x="5337" y="1048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20" name="Rectangle 420"/>
            <p:cNvSpPr>
              <a:spLocks noChangeArrowheads="1"/>
            </p:cNvSpPr>
            <p:nvPr/>
          </p:nvSpPr>
          <p:spPr bwMode="auto">
            <a:xfrm flipH="1">
              <a:off x="5337" y="1092"/>
              <a:ext cx="121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21" name="Rectangle 421"/>
            <p:cNvSpPr>
              <a:spLocks noChangeArrowheads="1"/>
            </p:cNvSpPr>
            <p:nvPr/>
          </p:nvSpPr>
          <p:spPr bwMode="auto">
            <a:xfrm flipH="1">
              <a:off x="5337" y="1069"/>
              <a:ext cx="121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4022" name="Group 422"/>
            <p:cNvGrpSpPr>
              <a:grpSpLocks/>
            </p:cNvGrpSpPr>
            <p:nvPr/>
          </p:nvGrpSpPr>
          <p:grpSpPr bwMode="auto">
            <a:xfrm flipH="1">
              <a:off x="4795" y="1346"/>
              <a:ext cx="212" cy="213"/>
              <a:chOff x="2407" y="1321"/>
              <a:chExt cx="212" cy="213"/>
            </a:xfrm>
          </p:grpSpPr>
          <p:sp>
            <p:nvSpPr>
              <p:cNvPr id="794023" name="Oval 423"/>
              <p:cNvSpPr>
                <a:spLocks noChangeArrowheads="1"/>
              </p:cNvSpPr>
              <p:nvPr/>
            </p:nvSpPr>
            <p:spPr bwMode="auto">
              <a:xfrm flipH="1">
                <a:off x="2407" y="1321"/>
                <a:ext cx="200" cy="20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24" name="Oval 424"/>
              <p:cNvSpPr>
                <a:spLocks noChangeArrowheads="1"/>
              </p:cNvSpPr>
              <p:nvPr/>
            </p:nvSpPr>
            <p:spPr bwMode="auto">
              <a:xfrm flipH="1">
                <a:off x="2419" y="1332"/>
                <a:ext cx="200" cy="20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25" name="Oval 425"/>
              <p:cNvSpPr>
                <a:spLocks noChangeArrowheads="1"/>
              </p:cNvSpPr>
              <p:nvPr/>
            </p:nvSpPr>
            <p:spPr bwMode="auto">
              <a:xfrm flipH="1">
                <a:off x="2457" y="1375"/>
                <a:ext cx="123" cy="119"/>
              </a:xfrm>
              <a:prstGeom prst="ellipse">
                <a:avLst/>
              </a:prstGeom>
              <a:solidFill>
                <a:srgbClr val="E0E0E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26" name="Oval 426"/>
              <p:cNvSpPr>
                <a:spLocks noChangeArrowheads="1"/>
              </p:cNvSpPr>
              <p:nvPr/>
            </p:nvSpPr>
            <p:spPr bwMode="auto">
              <a:xfrm flipH="1">
                <a:off x="2477" y="139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27" name="Oval 427"/>
              <p:cNvSpPr>
                <a:spLocks noChangeArrowheads="1"/>
              </p:cNvSpPr>
              <p:nvPr/>
            </p:nvSpPr>
            <p:spPr bwMode="auto">
              <a:xfrm flipH="1">
                <a:off x="2498" y="1413"/>
                <a:ext cx="42" cy="42"/>
              </a:xfrm>
              <a:prstGeom prst="ellipse">
                <a:avLst/>
              </a:prstGeom>
              <a:solidFill>
                <a:srgbClr val="E0E0E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4028" name="Oval 428"/>
            <p:cNvSpPr>
              <a:spLocks noChangeArrowheads="1"/>
            </p:cNvSpPr>
            <p:nvPr/>
          </p:nvSpPr>
          <p:spPr bwMode="auto">
            <a:xfrm flipH="1">
              <a:off x="5385" y="1346"/>
              <a:ext cx="200" cy="20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29" name="Oval 429"/>
            <p:cNvSpPr>
              <a:spLocks noChangeArrowheads="1"/>
            </p:cNvSpPr>
            <p:nvPr/>
          </p:nvSpPr>
          <p:spPr bwMode="auto">
            <a:xfrm flipH="1">
              <a:off x="5397" y="1357"/>
              <a:ext cx="199" cy="20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A1A1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30" name="Oval 430"/>
            <p:cNvSpPr>
              <a:spLocks noChangeArrowheads="1"/>
            </p:cNvSpPr>
            <p:nvPr/>
          </p:nvSpPr>
          <p:spPr bwMode="auto">
            <a:xfrm flipH="1">
              <a:off x="5435" y="1400"/>
              <a:ext cx="123" cy="119"/>
            </a:xfrm>
            <a:prstGeom prst="ellipse">
              <a:avLst/>
            </a:prstGeom>
            <a:solidFill>
              <a:srgbClr val="E0E0E0"/>
            </a:solidFill>
            <a:ln w="0">
              <a:solidFill>
                <a:srgbClr val="A1A1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31" name="Oval 431"/>
            <p:cNvSpPr>
              <a:spLocks noChangeArrowheads="1"/>
            </p:cNvSpPr>
            <p:nvPr/>
          </p:nvSpPr>
          <p:spPr bwMode="auto">
            <a:xfrm flipH="1">
              <a:off x="5454" y="1415"/>
              <a:ext cx="87" cy="8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A1A1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32" name="Oval 432"/>
            <p:cNvSpPr>
              <a:spLocks noChangeArrowheads="1"/>
            </p:cNvSpPr>
            <p:nvPr/>
          </p:nvSpPr>
          <p:spPr bwMode="auto">
            <a:xfrm flipH="1">
              <a:off x="5475" y="1438"/>
              <a:ext cx="43" cy="42"/>
            </a:xfrm>
            <a:prstGeom prst="ellipse">
              <a:avLst/>
            </a:prstGeom>
            <a:solidFill>
              <a:srgbClr val="E0E0E0"/>
            </a:solidFill>
            <a:ln w="0">
              <a:solidFill>
                <a:srgbClr val="A1A1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4033" name="Group 433"/>
            <p:cNvGrpSpPr>
              <a:grpSpLocks/>
            </p:cNvGrpSpPr>
            <p:nvPr/>
          </p:nvGrpSpPr>
          <p:grpSpPr bwMode="auto">
            <a:xfrm flipH="1">
              <a:off x="3820" y="1315"/>
              <a:ext cx="230" cy="244"/>
              <a:chOff x="1432" y="1290"/>
              <a:chExt cx="230" cy="244"/>
            </a:xfrm>
          </p:grpSpPr>
          <p:sp>
            <p:nvSpPr>
              <p:cNvPr id="794034" name="Freeform 434"/>
              <p:cNvSpPr>
                <a:spLocks/>
              </p:cNvSpPr>
              <p:nvPr/>
            </p:nvSpPr>
            <p:spPr bwMode="auto">
              <a:xfrm flipH="1">
                <a:off x="1432" y="1290"/>
                <a:ext cx="230" cy="100"/>
              </a:xfrm>
              <a:custGeom>
                <a:avLst/>
                <a:gdLst>
                  <a:gd name="T0" fmla="*/ 230 w 230"/>
                  <a:gd name="T1" fmla="*/ 100 h 100"/>
                  <a:gd name="T2" fmla="*/ 230 w 230"/>
                  <a:gd name="T3" fmla="*/ 89 h 100"/>
                  <a:gd name="T4" fmla="*/ 226 w 230"/>
                  <a:gd name="T5" fmla="*/ 69 h 100"/>
                  <a:gd name="T6" fmla="*/ 221 w 230"/>
                  <a:gd name="T7" fmla="*/ 58 h 100"/>
                  <a:gd name="T8" fmla="*/ 198 w 230"/>
                  <a:gd name="T9" fmla="*/ 29 h 100"/>
                  <a:gd name="T10" fmla="*/ 178 w 230"/>
                  <a:gd name="T11" fmla="*/ 16 h 100"/>
                  <a:gd name="T12" fmla="*/ 140 w 230"/>
                  <a:gd name="T13" fmla="*/ 2 h 100"/>
                  <a:gd name="T14" fmla="*/ 125 w 230"/>
                  <a:gd name="T15" fmla="*/ 2 h 100"/>
                  <a:gd name="T16" fmla="*/ 103 w 230"/>
                  <a:gd name="T17" fmla="*/ 2 h 100"/>
                  <a:gd name="T18" fmla="*/ 90 w 230"/>
                  <a:gd name="T19" fmla="*/ 2 h 100"/>
                  <a:gd name="T20" fmla="*/ 52 w 230"/>
                  <a:gd name="T21" fmla="*/ 16 h 100"/>
                  <a:gd name="T22" fmla="*/ 32 w 230"/>
                  <a:gd name="T23" fmla="*/ 29 h 100"/>
                  <a:gd name="T24" fmla="*/ 9 w 230"/>
                  <a:gd name="T25" fmla="*/ 58 h 100"/>
                  <a:gd name="T26" fmla="*/ 4 w 230"/>
                  <a:gd name="T27" fmla="*/ 69 h 100"/>
                  <a:gd name="T28" fmla="*/ 0 w 230"/>
                  <a:gd name="T29" fmla="*/ 89 h 100"/>
                  <a:gd name="T30" fmla="*/ 11 w 230"/>
                  <a:gd name="T31" fmla="*/ 98 h 100"/>
                  <a:gd name="T32" fmla="*/ 13 w 230"/>
                  <a:gd name="T33" fmla="*/ 81 h 100"/>
                  <a:gd name="T34" fmla="*/ 9 w 230"/>
                  <a:gd name="T35" fmla="*/ 69 h 100"/>
                  <a:gd name="T36" fmla="*/ 17 w 230"/>
                  <a:gd name="T37" fmla="*/ 67 h 100"/>
                  <a:gd name="T38" fmla="*/ 42 w 230"/>
                  <a:gd name="T39" fmla="*/ 37 h 100"/>
                  <a:gd name="T40" fmla="*/ 53 w 230"/>
                  <a:gd name="T41" fmla="*/ 21 h 100"/>
                  <a:gd name="T42" fmla="*/ 75 w 230"/>
                  <a:gd name="T43" fmla="*/ 19 h 100"/>
                  <a:gd name="T44" fmla="*/ 92 w 230"/>
                  <a:gd name="T45" fmla="*/ 8 h 100"/>
                  <a:gd name="T46" fmla="*/ 103 w 230"/>
                  <a:gd name="T47" fmla="*/ 14 h 100"/>
                  <a:gd name="T48" fmla="*/ 125 w 230"/>
                  <a:gd name="T49" fmla="*/ 14 h 100"/>
                  <a:gd name="T50" fmla="*/ 136 w 230"/>
                  <a:gd name="T51" fmla="*/ 8 h 100"/>
                  <a:gd name="T52" fmla="*/ 155 w 230"/>
                  <a:gd name="T53" fmla="*/ 19 h 100"/>
                  <a:gd name="T54" fmla="*/ 176 w 230"/>
                  <a:gd name="T55" fmla="*/ 21 h 100"/>
                  <a:gd name="T56" fmla="*/ 188 w 230"/>
                  <a:gd name="T57" fmla="*/ 37 h 100"/>
                  <a:gd name="T58" fmla="*/ 211 w 230"/>
                  <a:gd name="T59" fmla="*/ 67 h 100"/>
                  <a:gd name="T60" fmla="*/ 221 w 230"/>
                  <a:gd name="T61" fmla="*/ 69 h 100"/>
                  <a:gd name="T62" fmla="*/ 217 w 230"/>
                  <a:gd name="T63" fmla="*/ 81 h 100"/>
                  <a:gd name="T64" fmla="*/ 219 w 230"/>
                  <a:gd name="T65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0" h="100">
                    <a:moveTo>
                      <a:pt x="219" y="100"/>
                    </a:moveTo>
                    <a:lnTo>
                      <a:pt x="230" y="100"/>
                    </a:lnTo>
                    <a:lnTo>
                      <a:pt x="230" y="98"/>
                    </a:lnTo>
                    <a:lnTo>
                      <a:pt x="230" y="89"/>
                    </a:lnTo>
                    <a:lnTo>
                      <a:pt x="228" y="81"/>
                    </a:lnTo>
                    <a:lnTo>
                      <a:pt x="226" y="69"/>
                    </a:lnTo>
                    <a:lnTo>
                      <a:pt x="224" y="67"/>
                    </a:lnTo>
                    <a:lnTo>
                      <a:pt x="221" y="58"/>
                    </a:lnTo>
                    <a:lnTo>
                      <a:pt x="211" y="42"/>
                    </a:lnTo>
                    <a:lnTo>
                      <a:pt x="198" y="29"/>
                    </a:lnTo>
                    <a:lnTo>
                      <a:pt x="180" y="17"/>
                    </a:lnTo>
                    <a:lnTo>
                      <a:pt x="178" y="16"/>
                    </a:lnTo>
                    <a:lnTo>
                      <a:pt x="159" y="8"/>
                    </a:lnTo>
                    <a:lnTo>
                      <a:pt x="140" y="2"/>
                    </a:lnTo>
                    <a:lnTo>
                      <a:pt x="136" y="2"/>
                    </a:lnTo>
                    <a:lnTo>
                      <a:pt x="125" y="2"/>
                    </a:lnTo>
                    <a:lnTo>
                      <a:pt x="115" y="0"/>
                    </a:lnTo>
                    <a:lnTo>
                      <a:pt x="103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69" y="8"/>
                    </a:lnTo>
                    <a:lnTo>
                      <a:pt x="52" y="16"/>
                    </a:lnTo>
                    <a:lnTo>
                      <a:pt x="50" y="17"/>
                    </a:lnTo>
                    <a:lnTo>
                      <a:pt x="32" y="29"/>
                    </a:lnTo>
                    <a:lnTo>
                      <a:pt x="19" y="42"/>
                    </a:lnTo>
                    <a:lnTo>
                      <a:pt x="9" y="58"/>
                    </a:lnTo>
                    <a:lnTo>
                      <a:pt x="5" y="67"/>
                    </a:lnTo>
                    <a:lnTo>
                      <a:pt x="4" y="69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8"/>
                    </a:lnTo>
                    <a:lnTo>
                      <a:pt x="11" y="98"/>
                    </a:lnTo>
                    <a:lnTo>
                      <a:pt x="11" y="89"/>
                    </a:lnTo>
                    <a:lnTo>
                      <a:pt x="13" y="81"/>
                    </a:lnTo>
                    <a:lnTo>
                      <a:pt x="17" y="69"/>
                    </a:lnTo>
                    <a:lnTo>
                      <a:pt x="9" y="69"/>
                    </a:lnTo>
                    <a:lnTo>
                      <a:pt x="13" y="75"/>
                    </a:lnTo>
                    <a:lnTo>
                      <a:pt x="17" y="67"/>
                    </a:lnTo>
                    <a:lnTo>
                      <a:pt x="28" y="52"/>
                    </a:lnTo>
                    <a:lnTo>
                      <a:pt x="42" y="37"/>
                    </a:lnTo>
                    <a:lnTo>
                      <a:pt x="57" y="27"/>
                    </a:lnTo>
                    <a:lnTo>
                      <a:pt x="53" y="21"/>
                    </a:lnTo>
                    <a:lnTo>
                      <a:pt x="55" y="27"/>
                    </a:lnTo>
                    <a:lnTo>
                      <a:pt x="75" y="19"/>
                    </a:lnTo>
                    <a:lnTo>
                      <a:pt x="96" y="14"/>
                    </a:lnTo>
                    <a:lnTo>
                      <a:pt x="92" y="8"/>
                    </a:lnTo>
                    <a:lnTo>
                      <a:pt x="92" y="14"/>
                    </a:lnTo>
                    <a:lnTo>
                      <a:pt x="103" y="14"/>
                    </a:lnTo>
                    <a:lnTo>
                      <a:pt x="115" y="12"/>
                    </a:lnTo>
                    <a:lnTo>
                      <a:pt x="125" y="14"/>
                    </a:lnTo>
                    <a:lnTo>
                      <a:pt x="136" y="14"/>
                    </a:lnTo>
                    <a:lnTo>
                      <a:pt x="136" y="8"/>
                    </a:lnTo>
                    <a:lnTo>
                      <a:pt x="134" y="14"/>
                    </a:lnTo>
                    <a:lnTo>
                      <a:pt x="155" y="19"/>
                    </a:lnTo>
                    <a:lnTo>
                      <a:pt x="174" y="27"/>
                    </a:lnTo>
                    <a:lnTo>
                      <a:pt x="176" y="21"/>
                    </a:lnTo>
                    <a:lnTo>
                      <a:pt x="173" y="27"/>
                    </a:lnTo>
                    <a:lnTo>
                      <a:pt x="188" y="37"/>
                    </a:lnTo>
                    <a:lnTo>
                      <a:pt x="201" y="52"/>
                    </a:lnTo>
                    <a:lnTo>
                      <a:pt x="211" y="67"/>
                    </a:lnTo>
                    <a:lnTo>
                      <a:pt x="217" y="75"/>
                    </a:lnTo>
                    <a:lnTo>
                      <a:pt x="221" y="69"/>
                    </a:lnTo>
                    <a:lnTo>
                      <a:pt x="215" y="69"/>
                    </a:lnTo>
                    <a:lnTo>
                      <a:pt x="217" y="81"/>
                    </a:lnTo>
                    <a:lnTo>
                      <a:pt x="219" y="89"/>
                    </a:lnTo>
                    <a:lnTo>
                      <a:pt x="219" y="98"/>
                    </a:lnTo>
                    <a:lnTo>
                      <a:pt x="219" y="10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35" name="Freeform 435"/>
              <p:cNvSpPr>
                <a:spLocks/>
              </p:cNvSpPr>
              <p:nvPr/>
            </p:nvSpPr>
            <p:spPr bwMode="auto">
              <a:xfrm flipH="1">
                <a:off x="1432" y="1290"/>
                <a:ext cx="230" cy="100"/>
              </a:xfrm>
              <a:custGeom>
                <a:avLst/>
                <a:gdLst>
                  <a:gd name="T0" fmla="*/ 230 w 230"/>
                  <a:gd name="T1" fmla="*/ 100 h 100"/>
                  <a:gd name="T2" fmla="*/ 230 w 230"/>
                  <a:gd name="T3" fmla="*/ 89 h 100"/>
                  <a:gd name="T4" fmla="*/ 226 w 230"/>
                  <a:gd name="T5" fmla="*/ 69 h 100"/>
                  <a:gd name="T6" fmla="*/ 221 w 230"/>
                  <a:gd name="T7" fmla="*/ 58 h 100"/>
                  <a:gd name="T8" fmla="*/ 198 w 230"/>
                  <a:gd name="T9" fmla="*/ 29 h 100"/>
                  <a:gd name="T10" fmla="*/ 178 w 230"/>
                  <a:gd name="T11" fmla="*/ 16 h 100"/>
                  <a:gd name="T12" fmla="*/ 140 w 230"/>
                  <a:gd name="T13" fmla="*/ 2 h 100"/>
                  <a:gd name="T14" fmla="*/ 125 w 230"/>
                  <a:gd name="T15" fmla="*/ 2 h 100"/>
                  <a:gd name="T16" fmla="*/ 103 w 230"/>
                  <a:gd name="T17" fmla="*/ 2 h 100"/>
                  <a:gd name="T18" fmla="*/ 90 w 230"/>
                  <a:gd name="T19" fmla="*/ 2 h 100"/>
                  <a:gd name="T20" fmla="*/ 52 w 230"/>
                  <a:gd name="T21" fmla="*/ 16 h 100"/>
                  <a:gd name="T22" fmla="*/ 32 w 230"/>
                  <a:gd name="T23" fmla="*/ 29 h 100"/>
                  <a:gd name="T24" fmla="*/ 9 w 230"/>
                  <a:gd name="T25" fmla="*/ 58 h 100"/>
                  <a:gd name="T26" fmla="*/ 4 w 230"/>
                  <a:gd name="T27" fmla="*/ 69 h 100"/>
                  <a:gd name="T28" fmla="*/ 0 w 230"/>
                  <a:gd name="T29" fmla="*/ 89 h 100"/>
                  <a:gd name="T30" fmla="*/ 11 w 230"/>
                  <a:gd name="T31" fmla="*/ 98 h 100"/>
                  <a:gd name="T32" fmla="*/ 13 w 230"/>
                  <a:gd name="T33" fmla="*/ 81 h 100"/>
                  <a:gd name="T34" fmla="*/ 9 w 230"/>
                  <a:gd name="T35" fmla="*/ 69 h 100"/>
                  <a:gd name="T36" fmla="*/ 17 w 230"/>
                  <a:gd name="T37" fmla="*/ 67 h 100"/>
                  <a:gd name="T38" fmla="*/ 42 w 230"/>
                  <a:gd name="T39" fmla="*/ 37 h 100"/>
                  <a:gd name="T40" fmla="*/ 53 w 230"/>
                  <a:gd name="T41" fmla="*/ 21 h 100"/>
                  <a:gd name="T42" fmla="*/ 75 w 230"/>
                  <a:gd name="T43" fmla="*/ 19 h 100"/>
                  <a:gd name="T44" fmla="*/ 92 w 230"/>
                  <a:gd name="T45" fmla="*/ 8 h 100"/>
                  <a:gd name="T46" fmla="*/ 103 w 230"/>
                  <a:gd name="T47" fmla="*/ 14 h 100"/>
                  <a:gd name="T48" fmla="*/ 125 w 230"/>
                  <a:gd name="T49" fmla="*/ 14 h 100"/>
                  <a:gd name="T50" fmla="*/ 136 w 230"/>
                  <a:gd name="T51" fmla="*/ 8 h 100"/>
                  <a:gd name="T52" fmla="*/ 155 w 230"/>
                  <a:gd name="T53" fmla="*/ 19 h 100"/>
                  <a:gd name="T54" fmla="*/ 176 w 230"/>
                  <a:gd name="T55" fmla="*/ 21 h 100"/>
                  <a:gd name="T56" fmla="*/ 188 w 230"/>
                  <a:gd name="T57" fmla="*/ 37 h 100"/>
                  <a:gd name="T58" fmla="*/ 211 w 230"/>
                  <a:gd name="T59" fmla="*/ 67 h 100"/>
                  <a:gd name="T60" fmla="*/ 221 w 230"/>
                  <a:gd name="T61" fmla="*/ 69 h 100"/>
                  <a:gd name="T62" fmla="*/ 217 w 230"/>
                  <a:gd name="T63" fmla="*/ 81 h 100"/>
                  <a:gd name="T64" fmla="*/ 219 w 230"/>
                  <a:gd name="T65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0" h="100">
                    <a:moveTo>
                      <a:pt x="219" y="100"/>
                    </a:moveTo>
                    <a:lnTo>
                      <a:pt x="230" y="100"/>
                    </a:lnTo>
                    <a:lnTo>
                      <a:pt x="230" y="98"/>
                    </a:lnTo>
                    <a:lnTo>
                      <a:pt x="230" y="89"/>
                    </a:lnTo>
                    <a:lnTo>
                      <a:pt x="228" y="81"/>
                    </a:lnTo>
                    <a:lnTo>
                      <a:pt x="226" y="69"/>
                    </a:lnTo>
                    <a:lnTo>
                      <a:pt x="224" y="67"/>
                    </a:lnTo>
                    <a:lnTo>
                      <a:pt x="221" y="58"/>
                    </a:lnTo>
                    <a:lnTo>
                      <a:pt x="211" y="42"/>
                    </a:lnTo>
                    <a:lnTo>
                      <a:pt x="198" y="29"/>
                    </a:lnTo>
                    <a:lnTo>
                      <a:pt x="180" y="17"/>
                    </a:lnTo>
                    <a:lnTo>
                      <a:pt x="178" y="16"/>
                    </a:lnTo>
                    <a:lnTo>
                      <a:pt x="159" y="8"/>
                    </a:lnTo>
                    <a:lnTo>
                      <a:pt x="140" y="2"/>
                    </a:lnTo>
                    <a:lnTo>
                      <a:pt x="136" y="2"/>
                    </a:lnTo>
                    <a:lnTo>
                      <a:pt x="125" y="2"/>
                    </a:lnTo>
                    <a:lnTo>
                      <a:pt x="115" y="0"/>
                    </a:lnTo>
                    <a:lnTo>
                      <a:pt x="103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69" y="8"/>
                    </a:lnTo>
                    <a:lnTo>
                      <a:pt x="52" y="16"/>
                    </a:lnTo>
                    <a:lnTo>
                      <a:pt x="50" y="17"/>
                    </a:lnTo>
                    <a:lnTo>
                      <a:pt x="32" y="29"/>
                    </a:lnTo>
                    <a:lnTo>
                      <a:pt x="19" y="42"/>
                    </a:lnTo>
                    <a:lnTo>
                      <a:pt x="9" y="58"/>
                    </a:lnTo>
                    <a:lnTo>
                      <a:pt x="5" y="67"/>
                    </a:lnTo>
                    <a:lnTo>
                      <a:pt x="4" y="69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8"/>
                    </a:lnTo>
                    <a:lnTo>
                      <a:pt x="11" y="98"/>
                    </a:lnTo>
                    <a:lnTo>
                      <a:pt x="11" y="89"/>
                    </a:lnTo>
                    <a:lnTo>
                      <a:pt x="13" y="81"/>
                    </a:lnTo>
                    <a:lnTo>
                      <a:pt x="17" y="69"/>
                    </a:lnTo>
                    <a:lnTo>
                      <a:pt x="9" y="69"/>
                    </a:lnTo>
                    <a:lnTo>
                      <a:pt x="13" y="75"/>
                    </a:lnTo>
                    <a:lnTo>
                      <a:pt x="17" y="67"/>
                    </a:lnTo>
                    <a:lnTo>
                      <a:pt x="28" y="52"/>
                    </a:lnTo>
                    <a:lnTo>
                      <a:pt x="42" y="37"/>
                    </a:lnTo>
                    <a:lnTo>
                      <a:pt x="57" y="27"/>
                    </a:lnTo>
                    <a:lnTo>
                      <a:pt x="53" y="21"/>
                    </a:lnTo>
                    <a:lnTo>
                      <a:pt x="55" y="27"/>
                    </a:lnTo>
                    <a:lnTo>
                      <a:pt x="75" y="19"/>
                    </a:lnTo>
                    <a:lnTo>
                      <a:pt x="96" y="14"/>
                    </a:lnTo>
                    <a:lnTo>
                      <a:pt x="92" y="8"/>
                    </a:lnTo>
                    <a:lnTo>
                      <a:pt x="92" y="14"/>
                    </a:lnTo>
                    <a:lnTo>
                      <a:pt x="103" y="14"/>
                    </a:lnTo>
                    <a:lnTo>
                      <a:pt x="115" y="12"/>
                    </a:lnTo>
                    <a:lnTo>
                      <a:pt x="125" y="14"/>
                    </a:lnTo>
                    <a:lnTo>
                      <a:pt x="136" y="14"/>
                    </a:lnTo>
                    <a:lnTo>
                      <a:pt x="136" y="8"/>
                    </a:lnTo>
                    <a:lnTo>
                      <a:pt x="134" y="14"/>
                    </a:lnTo>
                    <a:lnTo>
                      <a:pt x="155" y="19"/>
                    </a:lnTo>
                    <a:lnTo>
                      <a:pt x="174" y="27"/>
                    </a:lnTo>
                    <a:lnTo>
                      <a:pt x="176" y="21"/>
                    </a:lnTo>
                    <a:lnTo>
                      <a:pt x="173" y="27"/>
                    </a:lnTo>
                    <a:lnTo>
                      <a:pt x="188" y="37"/>
                    </a:lnTo>
                    <a:lnTo>
                      <a:pt x="201" y="52"/>
                    </a:lnTo>
                    <a:lnTo>
                      <a:pt x="211" y="67"/>
                    </a:lnTo>
                    <a:lnTo>
                      <a:pt x="217" y="75"/>
                    </a:lnTo>
                    <a:lnTo>
                      <a:pt x="221" y="69"/>
                    </a:lnTo>
                    <a:lnTo>
                      <a:pt x="215" y="69"/>
                    </a:lnTo>
                    <a:lnTo>
                      <a:pt x="217" y="81"/>
                    </a:lnTo>
                    <a:lnTo>
                      <a:pt x="219" y="89"/>
                    </a:lnTo>
                    <a:lnTo>
                      <a:pt x="219" y="98"/>
                    </a:lnTo>
                    <a:lnTo>
                      <a:pt x="219" y="10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36" name="Oval 436"/>
              <p:cNvSpPr>
                <a:spLocks noChangeArrowheads="1"/>
              </p:cNvSpPr>
              <p:nvPr/>
            </p:nvSpPr>
            <p:spPr bwMode="auto">
              <a:xfrm flipH="1">
                <a:off x="1443" y="1321"/>
                <a:ext cx="200" cy="20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37" name="Oval 437"/>
              <p:cNvSpPr>
                <a:spLocks noChangeArrowheads="1"/>
              </p:cNvSpPr>
              <p:nvPr/>
            </p:nvSpPr>
            <p:spPr bwMode="auto">
              <a:xfrm flipH="1">
                <a:off x="1455" y="1332"/>
                <a:ext cx="200" cy="20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38" name="Oval 438"/>
              <p:cNvSpPr>
                <a:spLocks noChangeArrowheads="1"/>
              </p:cNvSpPr>
              <p:nvPr/>
            </p:nvSpPr>
            <p:spPr bwMode="auto">
              <a:xfrm flipH="1">
                <a:off x="1493" y="1375"/>
                <a:ext cx="123" cy="119"/>
              </a:xfrm>
              <a:prstGeom prst="ellipse">
                <a:avLst/>
              </a:prstGeom>
              <a:solidFill>
                <a:srgbClr val="E0E0E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39" name="Oval 439"/>
              <p:cNvSpPr>
                <a:spLocks noChangeArrowheads="1"/>
              </p:cNvSpPr>
              <p:nvPr/>
            </p:nvSpPr>
            <p:spPr bwMode="auto">
              <a:xfrm flipH="1">
                <a:off x="1513" y="139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40" name="Oval 440"/>
              <p:cNvSpPr>
                <a:spLocks noChangeArrowheads="1"/>
              </p:cNvSpPr>
              <p:nvPr/>
            </p:nvSpPr>
            <p:spPr bwMode="auto">
              <a:xfrm flipH="1">
                <a:off x="1534" y="1413"/>
                <a:ext cx="42" cy="42"/>
              </a:xfrm>
              <a:prstGeom prst="ellipse">
                <a:avLst/>
              </a:prstGeom>
              <a:solidFill>
                <a:srgbClr val="E0E0E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4041" name="Group 441"/>
            <p:cNvGrpSpPr>
              <a:grpSpLocks/>
            </p:cNvGrpSpPr>
            <p:nvPr/>
          </p:nvGrpSpPr>
          <p:grpSpPr bwMode="auto">
            <a:xfrm flipH="1">
              <a:off x="3611" y="1346"/>
              <a:ext cx="211" cy="213"/>
              <a:chOff x="1223" y="1321"/>
              <a:chExt cx="211" cy="213"/>
            </a:xfrm>
          </p:grpSpPr>
          <p:sp>
            <p:nvSpPr>
              <p:cNvPr id="794042" name="Oval 442"/>
              <p:cNvSpPr>
                <a:spLocks noChangeArrowheads="1"/>
              </p:cNvSpPr>
              <p:nvPr/>
            </p:nvSpPr>
            <p:spPr bwMode="auto">
              <a:xfrm>
                <a:off x="1223" y="1321"/>
                <a:ext cx="199" cy="20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43" name="Oval 443"/>
              <p:cNvSpPr>
                <a:spLocks noChangeArrowheads="1"/>
              </p:cNvSpPr>
              <p:nvPr/>
            </p:nvSpPr>
            <p:spPr bwMode="auto">
              <a:xfrm>
                <a:off x="1234" y="1332"/>
                <a:ext cx="200" cy="20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44" name="Oval 444"/>
              <p:cNvSpPr>
                <a:spLocks noChangeArrowheads="1"/>
              </p:cNvSpPr>
              <p:nvPr/>
            </p:nvSpPr>
            <p:spPr bwMode="auto">
              <a:xfrm>
                <a:off x="1272" y="1375"/>
                <a:ext cx="123" cy="119"/>
              </a:xfrm>
              <a:prstGeom prst="ellipse">
                <a:avLst/>
              </a:prstGeom>
              <a:solidFill>
                <a:srgbClr val="E0E0E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45" name="Oval 445"/>
              <p:cNvSpPr>
                <a:spLocks noChangeArrowheads="1"/>
              </p:cNvSpPr>
              <p:nvPr/>
            </p:nvSpPr>
            <p:spPr bwMode="auto">
              <a:xfrm>
                <a:off x="1290" y="1390"/>
                <a:ext cx="88" cy="8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46" name="Oval 446"/>
              <p:cNvSpPr>
                <a:spLocks noChangeArrowheads="1"/>
              </p:cNvSpPr>
              <p:nvPr/>
            </p:nvSpPr>
            <p:spPr bwMode="auto">
              <a:xfrm>
                <a:off x="1313" y="1413"/>
                <a:ext cx="42" cy="42"/>
              </a:xfrm>
              <a:prstGeom prst="ellipse">
                <a:avLst/>
              </a:prstGeom>
              <a:solidFill>
                <a:srgbClr val="E0E0E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4047" name="Group 447"/>
            <p:cNvGrpSpPr>
              <a:grpSpLocks/>
            </p:cNvGrpSpPr>
            <p:nvPr/>
          </p:nvGrpSpPr>
          <p:grpSpPr bwMode="auto">
            <a:xfrm flipH="1">
              <a:off x="3384" y="1346"/>
              <a:ext cx="211" cy="213"/>
              <a:chOff x="996" y="1321"/>
              <a:chExt cx="211" cy="213"/>
            </a:xfrm>
          </p:grpSpPr>
          <p:sp>
            <p:nvSpPr>
              <p:cNvPr id="794048" name="Oval 448"/>
              <p:cNvSpPr>
                <a:spLocks noChangeArrowheads="1"/>
              </p:cNvSpPr>
              <p:nvPr/>
            </p:nvSpPr>
            <p:spPr bwMode="auto">
              <a:xfrm flipH="1">
                <a:off x="996" y="1321"/>
                <a:ext cx="200" cy="20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49" name="Oval 449"/>
              <p:cNvSpPr>
                <a:spLocks noChangeArrowheads="1"/>
              </p:cNvSpPr>
              <p:nvPr/>
            </p:nvSpPr>
            <p:spPr bwMode="auto">
              <a:xfrm flipH="1">
                <a:off x="1007" y="1332"/>
                <a:ext cx="200" cy="20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50" name="Oval 450"/>
              <p:cNvSpPr>
                <a:spLocks noChangeArrowheads="1"/>
              </p:cNvSpPr>
              <p:nvPr/>
            </p:nvSpPr>
            <p:spPr bwMode="auto">
              <a:xfrm flipH="1">
                <a:off x="1046" y="1375"/>
                <a:ext cx="123" cy="119"/>
              </a:xfrm>
              <a:prstGeom prst="ellipse">
                <a:avLst/>
              </a:prstGeom>
              <a:solidFill>
                <a:srgbClr val="E0E0E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51" name="Oval 451"/>
              <p:cNvSpPr>
                <a:spLocks noChangeArrowheads="1"/>
              </p:cNvSpPr>
              <p:nvPr/>
            </p:nvSpPr>
            <p:spPr bwMode="auto">
              <a:xfrm flipH="1">
                <a:off x="1063" y="1390"/>
                <a:ext cx="88" cy="8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52" name="Oval 452"/>
              <p:cNvSpPr>
                <a:spLocks noChangeArrowheads="1"/>
              </p:cNvSpPr>
              <p:nvPr/>
            </p:nvSpPr>
            <p:spPr bwMode="auto">
              <a:xfrm flipH="1">
                <a:off x="1086" y="1413"/>
                <a:ext cx="42" cy="42"/>
              </a:xfrm>
              <a:prstGeom prst="ellipse">
                <a:avLst/>
              </a:prstGeom>
              <a:solidFill>
                <a:srgbClr val="E0E0E0"/>
              </a:solidFill>
              <a:ln w="0">
                <a:solidFill>
                  <a:srgbClr val="A1A1A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4053" name="Freeform 453"/>
            <p:cNvSpPr>
              <a:spLocks/>
            </p:cNvSpPr>
            <p:nvPr/>
          </p:nvSpPr>
          <p:spPr bwMode="auto">
            <a:xfrm flipH="1" flipV="1">
              <a:off x="5724" y="1268"/>
              <a:ext cx="36" cy="212"/>
            </a:xfrm>
            <a:custGeom>
              <a:avLst/>
              <a:gdLst>
                <a:gd name="T0" fmla="*/ 0 w 63"/>
                <a:gd name="T1" fmla="*/ 79 h 131"/>
                <a:gd name="T2" fmla="*/ 0 w 63"/>
                <a:gd name="T3" fmla="*/ 131 h 131"/>
                <a:gd name="T4" fmla="*/ 63 w 63"/>
                <a:gd name="T5" fmla="*/ 54 h 131"/>
                <a:gd name="T6" fmla="*/ 63 w 63"/>
                <a:gd name="T7" fmla="*/ 0 h 131"/>
                <a:gd name="T8" fmla="*/ 0 w 63"/>
                <a:gd name="T9" fmla="*/ 7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31">
                  <a:moveTo>
                    <a:pt x="0" y="79"/>
                  </a:moveTo>
                  <a:lnTo>
                    <a:pt x="0" y="131"/>
                  </a:lnTo>
                  <a:lnTo>
                    <a:pt x="63" y="54"/>
                  </a:lnTo>
                  <a:lnTo>
                    <a:pt x="6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54" name="Freeform 454"/>
            <p:cNvSpPr>
              <a:spLocks/>
            </p:cNvSpPr>
            <p:nvPr/>
          </p:nvSpPr>
          <p:spPr bwMode="auto">
            <a:xfrm>
              <a:off x="3302" y="666"/>
              <a:ext cx="1993" cy="85"/>
            </a:xfrm>
            <a:custGeom>
              <a:avLst/>
              <a:gdLst>
                <a:gd name="T0" fmla="*/ 65 w 1993"/>
                <a:gd name="T1" fmla="*/ 0 h 85"/>
                <a:gd name="T2" fmla="*/ 0 w 1993"/>
                <a:gd name="T3" fmla="*/ 85 h 85"/>
                <a:gd name="T4" fmla="*/ 1928 w 1993"/>
                <a:gd name="T5" fmla="*/ 85 h 85"/>
                <a:gd name="T6" fmla="*/ 1993 w 1993"/>
                <a:gd name="T7" fmla="*/ 0 h 85"/>
                <a:gd name="T8" fmla="*/ 65 w 199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85">
                  <a:moveTo>
                    <a:pt x="65" y="0"/>
                  </a:moveTo>
                  <a:lnTo>
                    <a:pt x="0" y="85"/>
                  </a:lnTo>
                  <a:lnTo>
                    <a:pt x="1928" y="85"/>
                  </a:lnTo>
                  <a:lnTo>
                    <a:pt x="199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216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55" name="Freeform 455"/>
            <p:cNvSpPr>
              <a:spLocks/>
            </p:cNvSpPr>
            <p:nvPr/>
          </p:nvSpPr>
          <p:spPr bwMode="auto">
            <a:xfrm>
              <a:off x="5235" y="1109"/>
              <a:ext cx="65" cy="177"/>
            </a:xfrm>
            <a:custGeom>
              <a:avLst/>
              <a:gdLst>
                <a:gd name="T0" fmla="*/ 0 w 65"/>
                <a:gd name="T1" fmla="*/ 87 h 177"/>
                <a:gd name="T2" fmla="*/ 0 w 65"/>
                <a:gd name="T3" fmla="*/ 177 h 177"/>
                <a:gd name="T4" fmla="*/ 65 w 65"/>
                <a:gd name="T5" fmla="*/ 89 h 177"/>
                <a:gd name="T6" fmla="*/ 65 w 65"/>
                <a:gd name="T7" fmla="*/ 0 h 177"/>
                <a:gd name="T8" fmla="*/ 0 w 65"/>
                <a:gd name="T9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7">
                  <a:moveTo>
                    <a:pt x="0" y="87"/>
                  </a:moveTo>
                  <a:lnTo>
                    <a:pt x="0" y="177"/>
                  </a:lnTo>
                  <a:lnTo>
                    <a:pt x="65" y="89"/>
                  </a:lnTo>
                  <a:lnTo>
                    <a:pt x="6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56" name="Rectangle 456"/>
            <p:cNvSpPr>
              <a:spLocks noChangeArrowheads="1"/>
            </p:cNvSpPr>
            <p:nvPr/>
          </p:nvSpPr>
          <p:spPr bwMode="auto">
            <a:xfrm flipH="1">
              <a:off x="3303" y="751"/>
              <a:ext cx="1930" cy="541"/>
            </a:xfrm>
            <a:prstGeom prst="rect">
              <a:avLst/>
            </a:prstGeom>
            <a:solidFill>
              <a:srgbClr val="2161A1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sl-SI" sz="2100" b="1" baseline="-2000" dirty="0">
                  <a:solidFill>
                    <a:schemeClr val="tx1"/>
                  </a:solidFill>
                </a:rPr>
                <a:t>SiWIM Bridge </a:t>
              </a:r>
            </a:p>
            <a:p>
              <a:pPr algn="r"/>
              <a:r>
                <a:rPr lang="sl-SI" sz="2100" b="1" baseline="-2000" dirty="0">
                  <a:solidFill>
                    <a:schemeClr val="tx1"/>
                  </a:solidFill>
                </a:rPr>
                <a:t>Weigh-in-motion </a:t>
              </a:r>
            </a:p>
            <a:p>
              <a:pPr algn="r"/>
              <a:r>
                <a:rPr lang="sl-SI" sz="2100" b="1" baseline="-2000" dirty="0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794057" name="Rectangle 457"/>
            <p:cNvSpPr>
              <a:spLocks noChangeArrowheads="1"/>
            </p:cNvSpPr>
            <p:nvPr/>
          </p:nvSpPr>
          <p:spPr bwMode="auto">
            <a:xfrm flipH="1">
              <a:off x="3303" y="1202"/>
              <a:ext cx="1932" cy="90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58" name="Freeform 458"/>
            <p:cNvSpPr>
              <a:spLocks/>
            </p:cNvSpPr>
            <p:nvPr/>
          </p:nvSpPr>
          <p:spPr bwMode="auto">
            <a:xfrm>
              <a:off x="5235" y="660"/>
              <a:ext cx="65" cy="536"/>
            </a:xfrm>
            <a:custGeom>
              <a:avLst/>
              <a:gdLst>
                <a:gd name="T0" fmla="*/ 0 w 65"/>
                <a:gd name="T1" fmla="*/ 85 h 536"/>
                <a:gd name="T2" fmla="*/ 0 w 65"/>
                <a:gd name="T3" fmla="*/ 536 h 536"/>
                <a:gd name="T4" fmla="*/ 65 w 65"/>
                <a:gd name="T5" fmla="*/ 451 h 536"/>
                <a:gd name="T6" fmla="*/ 65 w 65"/>
                <a:gd name="T7" fmla="*/ 0 h 536"/>
                <a:gd name="T8" fmla="*/ 0 w 65"/>
                <a:gd name="T9" fmla="*/ 8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36">
                  <a:moveTo>
                    <a:pt x="0" y="85"/>
                  </a:moveTo>
                  <a:lnTo>
                    <a:pt x="0" y="536"/>
                  </a:lnTo>
                  <a:lnTo>
                    <a:pt x="65" y="451"/>
                  </a:lnTo>
                  <a:lnTo>
                    <a:pt x="65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059" name="Rectangle 459"/>
            <p:cNvSpPr>
              <a:spLocks noChangeArrowheads="1"/>
            </p:cNvSpPr>
            <p:nvPr/>
          </p:nvSpPr>
          <p:spPr bwMode="auto">
            <a:xfrm>
              <a:off x="3513" y="768"/>
              <a:ext cx="412" cy="39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4060" name="Group 460"/>
            <p:cNvGrpSpPr>
              <a:grpSpLocks/>
            </p:cNvGrpSpPr>
            <p:nvPr/>
          </p:nvGrpSpPr>
          <p:grpSpPr bwMode="auto">
            <a:xfrm flipH="1">
              <a:off x="3354" y="765"/>
              <a:ext cx="632" cy="405"/>
              <a:chOff x="1523" y="755"/>
              <a:chExt cx="632" cy="405"/>
            </a:xfrm>
          </p:grpSpPr>
          <p:sp>
            <p:nvSpPr>
              <p:cNvPr id="794061" name="Oval 461"/>
              <p:cNvSpPr>
                <a:spLocks noChangeArrowheads="1"/>
              </p:cNvSpPr>
              <p:nvPr/>
            </p:nvSpPr>
            <p:spPr bwMode="auto">
              <a:xfrm flipH="1">
                <a:off x="1523" y="755"/>
                <a:ext cx="44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62" name="Oval 462"/>
              <p:cNvSpPr>
                <a:spLocks noChangeArrowheads="1"/>
              </p:cNvSpPr>
              <p:nvPr/>
            </p:nvSpPr>
            <p:spPr bwMode="auto">
              <a:xfrm flipH="1">
                <a:off x="1525" y="756"/>
                <a:ext cx="40" cy="4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63" name="Freeform 463"/>
              <p:cNvSpPr>
                <a:spLocks/>
              </p:cNvSpPr>
              <p:nvPr/>
            </p:nvSpPr>
            <p:spPr bwMode="auto">
              <a:xfrm flipH="1">
                <a:off x="2043" y="756"/>
                <a:ext cx="112" cy="127"/>
              </a:xfrm>
              <a:custGeom>
                <a:avLst/>
                <a:gdLst>
                  <a:gd name="T0" fmla="*/ 0 w 112"/>
                  <a:gd name="T1" fmla="*/ 85 h 127"/>
                  <a:gd name="T2" fmla="*/ 39 w 112"/>
                  <a:gd name="T3" fmla="*/ 85 h 127"/>
                  <a:gd name="T4" fmla="*/ 41 w 112"/>
                  <a:gd name="T5" fmla="*/ 93 h 127"/>
                  <a:gd name="T6" fmla="*/ 46 w 112"/>
                  <a:gd name="T7" fmla="*/ 97 h 127"/>
                  <a:gd name="T8" fmla="*/ 58 w 112"/>
                  <a:gd name="T9" fmla="*/ 98 h 127"/>
                  <a:gd name="T10" fmla="*/ 69 w 112"/>
                  <a:gd name="T11" fmla="*/ 97 h 127"/>
                  <a:gd name="T12" fmla="*/ 73 w 112"/>
                  <a:gd name="T13" fmla="*/ 93 h 127"/>
                  <a:gd name="T14" fmla="*/ 73 w 112"/>
                  <a:gd name="T15" fmla="*/ 89 h 127"/>
                  <a:gd name="T16" fmla="*/ 69 w 112"/>
                  <a:gd name="T17" fmla="*/ 83 h 127"/>
                  <a:gd name="T18" fmla="*/ 64 w 112"/>
                  <a:gd name="T19" fmla="*/ 79 h 127"/>
                  <a:gd name="T20" fmla="*/ 48 w 112"/>
                  <a:gd name="T21" fmla="*/ 77 h 127"/>
                  <a:gd name="T22" fmla="*/ 31 w 112"/>
                  <a:gd name="T23" fmla="*/ 72 h 127"/>
                  <a:gd name="T24" fmla="*/ 18 w 112"/>
                  <a:gd name="T25" fmla="*/ 66 h 127"/>
                  <a:gd name="T26" fmla="*/ 8 w 112"/>
                  <a:gd name="T27" fmla="*/ 52 h 127"/>
                  <a:gd name="T28" fmla="*/ 4 w 112"/>
                  <a:gd name="T29" fmla="*/ 35 h 127"/>
                  <a:gd name="T30" fmla="*/ 6 w 112"/>
                  <a:gd name="T31" fmla="*/ 25 h 127"/>
                  <a:gd name="T32" fmla="*/ 10 w 112"/>
                  <a:gd name="T33" fmla="*/ 18 h 127"/>
                  <a:gd name="T34" fmla="*/ 23 w 112"/>
                  <a:gd name="T35" fmla="*/ 8 h 127"/>
                  <a:gd name="T36" fmla="*/ 41 w 112"/>
                  <a:gd name="T37" fmla="*/ 2 h 127"/>
                  <a:gd name="T38" fmla="*/ 58 w 112"/>
                  <a:gd name="T39" fmla="*/ 0 h 127"/>
                  <a:gd name="T40" fmla="*/ 75 w 112"/>
                  <a:gd name="T41" fmla="*/ 2 h 127"/>
                  <a:gd name="T42" fmla="*/ 91 w 112"/>
                  <a:gd name="T43" fmla="*/ 8 h 127"/>
                  <a:gd name="T44" fmla="*/ 102 w 112"/>
                  <a:gd name="T45" fmla="*/ 20 h 127"/>
                  <a:gd name="T46" fmla="*/ 108 w 112"/>
                  <a:gd name="T47" fmla="*/ 37 h 127"/>
                  <a:gd name="T48" fmla="*/ 71 w 112"/>
                  <a:gd name="T49" fmla="*/ 37 h 127"/>
                  <a:gd name="T50" fmla="*/ 69 w 112"/>
                  <a:gd name="T51" fmla="*/ 33 h 127"/>
                  <a:gd name="T52" fmla="*/ 64 w 112"/>
                  <a:gd name="T53" fmla="*/ 29 h 127"/>
                  <a:gd name="T54" fmla="*/ 56 w 112"/>
                  <a:gd name="T55" fmla="*/ 27 h 127"/>
                  <a:gd name="T56" fmla="*/ 48 w 112"/>
                  <a:gd name="T57" fmla="*/ 27 h 127"/>
                  <a:gd name="T58" fmla="*/ 44 w 112"/>
                  <a:gd name="T59" fmla="*/ 29 h 127"/>
                  <a:gd name="T60" fmla="*/ 43 w 112"/>
                  <a:gd name="T61" fmla="*/ 35 h 127"/>
                  <a:gd name="T62" fmla="*/ 50 w 112"/>
                  <a:gd name="T63" fmla="*/ 43 h 127"/>
                  <a:gd name="T64" fmla="*/ 62 w 112"/>
                  <a:gd name="T65" fmla="*/ 47 h 127"/>
                  <a:gd name="T66" fmla="*/ 75 w 112"/>
                  <a:gd name="T67" fmla="*/ 50 h 127"/>
                  <a:gd name="T68" fmla="*/ 92 w 112"/>
                  <a:gd name="T69" fmla="*/ 56 h 127"/>
                  <a:gd name="T70" fmla="*/ 102 w 112"/>
                  <a:gd name="T71" fmla="*/ 64 h 127"/>
                  <a:gd name="T72" fmla="*/ 108 w 112"/>
                  <a:gd name="T73" fmla="*/ 70 h 127"/>
                  <a:gd name="T74" fmla="*/ 112 w 112"/>
                  <a:gd name="T75" fmla="*/ 77 h 127"/>
                  <a:gd name="T76" fmla="*/ 112 w 112"/>
                  <a:gd name="T77" fmla="*/ 89 h 127"/>
                  <a:gd name="T78" fmla="*/ 106 w 112"/>
                  <a:gd name="T79" fmla="*/ 106 h 127"/>
                  <a:gd name="T80" fmla="*/ 94 w 112"/>
                  <a:gd name="T81" fmla="*/ 120 h 127"/>
                  <a:gd name="T82" fmla="*/ 77 w 112"/>
                  <a:gd name="T83" fmla="*/ 125 h 127"/>
                  <a:gd name="T84" fmla="*/ 58 w 112"/>
                  <a:gd name="T85" fmla="*/ 127 h 127"/>
                  <a:gd name="T86" fmla="*/ 39 w 112"/>
                  <a:gd name="T87" fmla="*/ 125 h 127"/>
                  <a:gd name="T88" fmla="*/ 21 w 112"/>
                  <a:gd name="T89" fmla="*/ 118 h 127"/>
                  <a:gd name="T90" fmla="*/ 6 w 112"/>
                  <a:gd name="T91" fmla="*/ 104 h 127"/>
                  <a:gd name="T92" fmla="*/ 2 w 112"/>
                  <a:gd name="T93" fmla="*/ 97 h 127"/>
                  <a:gd name="T94" fmla="*/ 0 w 112"/>
                  <a:gd name="T95" fmla="*/ 8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2" h="127">
                    <a:moveTo>
                      <a:pt x="0" y="85"/>
                    </a:moveTo>
                    <a:lnTo>
                      <a:pt x="39" y="85"/>
                    </a:lnTo>
                    <a:lnTo>
                      <a:pt x="41" y="93"/>
                    </a:lnTo>
                    <a:lnTo>
                      <a:pt x="46" y="97"/>
                    </a:lnTo>
                    <a:lnTo>
                      <a:pt x="58" y="98"/>
                    </a:lnTo>
                    <a:lnTo>
                      <a:pt x="69" y="97"/>
                    </a:lnTo>
                    <a:lnTo>
                      <a:pt x="73" y="93"/>
                    </a:lnTo>
                    <a:lnTo>
                      <a:pt x="73" y="89"/>
                    </a:lnTo>
                    <a:lnTo>
                      <a:pt x="69" y="83"/>
                    </a:lnTo>
                    <a:lnTo>
                      <a:pt x="64" y="79"/>
                    </a:lnTo>
                    <a:lnTo>
                      <a:pt x="48" y="77"/>
                    </a:lnTo>
                    <a:lnTo>
                      <a:pt x="31" y="72"/>
                    </a:lnTo>
                    <a:lnTo>
                      <a:pt x="18" y="66"/>
                    </a:lnTo>
                    <a:lnTo>
                      <a:pt x="8" y="52"/>
                    </a:lnTo>
                    <a:lnTo>
                      <a:pt x="4" y="35"/>
                    </a:lnTo>
                    <a:lnTo>
                      <a:pt x="6" y="25"/>
                    </a:lnTo>
                    <a:lnTo>
                      <a:pt x="10" y="18"/>
                    </a:lnTo>
                    <a:lnTo>
                      <a:pt x="23" y="8"/>
                    </a:lnTo>
                    <a:lnTo>
                      <a:pt x="41" y="2"/>
                    </a:lnTo>
                    <a:lnTo>
                      <a:pt x="58" y="0"/>
                    </a:lnTo>
                    <a:lnTo>
                      <a:pt x="75" y="2"/>
                    </a:lnTo>
                    <a:lnTo>
                      <a:pt x="91" y="8"/>
                    </a:lnTo>
                    <a:lnTo>
                      <a:pt x="102" y="20"/>
                    </a:lnTo>
                    <a:lnTo>
                      <a:pt x="108" y="37"/>
                    </a:lnTo>
                    <a:lnTo>
                      <a:pt x="71" y="37"/>
                    </a:lnTo>
                    <a:lnTo>
                      <a:pt x="69" y="33"/>
                    </a:lnTo>
                    <a:lnTo>
                      <a:pt x="64" y="29"/>
                    </a:lnTo>
                    <a:lnTo>
                      <a:pt x="56" y="27"/>
                    </a:lnTo>
                    <a:lnTo>
                      <a:pt x="48" y="27"/>
                    </a:lnTo>
                    <a:lnTo>
                      <a:pt x="44" y="29"/>
                    </a:lnTo>
                    <a:lnTo>
                      <a:pt x="43" y="35"/>
                    </a:lnTo>
                    <a:lnTo>
                      <a:pt x="50" y="43"/>
                    </a:lnTo>
                    <a:lnTo>
                      <a:pt x="62" y="47"/>
                    </a:lnTo>
                    <a:lnTo>
                      <a:pt x="75" y="50"/>
                    </a:lnTo>
                    <a:lnTo>
                      <a:pt x="92" y="56"/>
                    </a:lnTo>
                    <a:lnTo>
                      <a:pt x="102" y="64"/>
                    </a:lnTo>
                    <a:lnTo>
                      <a:pt x="108" y="70"/>
                    </a:lnTo>
                    <a:lnTo>
                      <a:pt x="112" y="77"/>
                    </a:lnTo>
                    <a:lnTo>
                      <a:pt x="112" y="89"/>
                    </a:lnTo>
                    <a:lnTo>
                      <a:pt x="106" y="106"/>
                    </a:lnTo>
                    <a:lnTo>
                      <a:pt x="94" y="120"/>
                    </a:lnTo>
                    <a:lnTo>
                      <a:pt x="77" y="125"/>
                    </a:lnTo>
                    <a:lnTo>
                      <a:pt x="58" y="127"/>
                    </a:lnTo>
                    <a:lnTo>
                      <a:pt x="39" y="125"/>
                    </a:lnTo>
                    <a:lnTo>
                      <a:pt x="21" y="118"/>
                    </a:lnTo>
                    <a:lnTo>
                      <a:pt x="6" y="104"/>
                    </a:lnTo>
                    <a:lnTo>
                      <a:pt x="2" y="97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64" name="Freeform 464"/>
              <p:cNvSpPr>
                <a:spLocks noEditPoints="1"/>
              </p:cNvSpPr>
              <p:nvPr/>
            </p:nvSpPr>
            <p:spPr bwMode="auto">
              <a:xfrm flipH="1">
                <a:off x="1995" y="758"/>
                <a:ext cx="35" cy="123"/>
              </a:xfrm>
              <a:custGeom>
                <a:avLst/>
                <a:gdLst>
                  <a:gd name="T0" fmla="*/ 0 w 35"/>
                  <a:gd name="T1" fmla="*/ 0 h 123"/>
                  <a:gd name="T2" fmla="*/ 35 w 35"/>
                  <a:gd name="T3" fmla="*/ 0 h 123"/>
                  <a:gd name="T4" fmla="*/ 35 w 35"/>
                  <a:gd name="T5" fmla="*/ 23 h 123"/>
                  <a:gd name="T6" fmla="*/ 0 w 35"/>
                  <a:gd name="T7" fmla="*/ 23 h 123"/>
                  <a:gd name="T8" fmla="*/ 0 w 35"/>
                  <a:gd name="T9" fmla="*/ 0 h 123"/>
                  <a:gd name="T10" fmla="*/ 0 w 35"/>
                  <a:gd name="T11" fmla="*/ 35 h 123"/>
                  <a:gd name="T12" fmla="*/ 35 w 35"/>
                  <a:gd name="T13" fmla="*/ 35 h 123"/>
                  <a:gd name="T14" fmla="*/ 35 w 35"/>
                  <a:gd name="T15" fmla="*/ 123 h 123"/>
                  <a:gd name="T16" fmla="*/ 0 w 35"/>
                  <a:gd name="T17" fmla="*/ 123 h 123"/>
                  <a:gd name="T18" fmla="*/ 0 w 35"/>
                  <a:gd name="T19" fmla="*/ 3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3">
                    <a:moveTo>
                      <a:pt x="0" y="0"/>
                    </a:moveTo>
                    <a:lnTo>
                      <a:pt x="35" y="0"/>
                    </a:lnTo>
                    <a:lnTo>
                      <a:pt x="35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35"/>
                    </a:moveTo>
                    <a:lnTo>
                      <a:pt x="35" y="35"/>
                    </a:lnTo>
                    <a:lnTo>
                      <a:pt x="35" y="123"/>
                    </a:lnTo>
                    <a:lnTo>
                      <a:pt x="0" y="1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65" name="Freeform 465"/>
              <p:cNvSpPr>
                <a:spLocks/>
              </p:cNvSpPr>
              <p:nvPr/>
            </p:nvSpPr>
            <p:spPr bwMode="auto">
              <a:xfrm flipH="1">
                <a:off x="1930" y="758"/>
                <a:ext cx="38" cy="66"/>
              </a:xfrm>
              <a:custGeom>
                <a:avLst/>
                <a:gdLst>
                  <a:gd name="T0" fmla="*/ 0 w 38"/>
                  <a:gd name="T1" fmla="*/ 0 h 66"/>
                  <a:gd name="T2" fmla="*/ 0 w 38"/>
                  <a:gd name="T3" fmla="*/ 66 h 66"/>
                  <a:gd name="T4" fmla="*/ 38 w 38"/>
                  <a:gd name="T5" fmla="*/ 0 h 66"/>
                  <a:gd name="T6" fmla="*/ 0 w 3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66">
                    <a:moveTo>
                      <a:pt x="0" y="0"/>
                    </a:moveTo>
                    <a:lnTo>
                      <a:pt x="0" y="66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1A1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66" name="Freeform 466"/>
              <p:cNvSpPr>
                <a:spLocks/>
              </p:cNvSpPr>
              <p:nvPr/>
            </p:nvSpPr>
            <p:spPr bwMode="auto">
              <a:xfrm flipH="1">
                <a:off x="1842" y="758"/>
                <a:ext cx="55" cy="68"/>
              </a:xfrm>
              <a:custGeom>
                <a:avLst/>
                <a:gdLst>
                  <a:gd name="T0" fmla="*/ 0 w 55"/>
                  <a:gd name="T1" fmla="*/ 0 h 68"/>
                  <a:gd name="T2" fmla="*/ 0 w 55"/>
                  <a:gd name="T3" fmla="*/ 68 h 68"/>
                  <a:gd name="T4" fmla="*/ 55 w 55"/>
                  <a:gd name="T5" fmla="*/ 0 h 68"/>
                  <a:gd name="T6" fmla="*/ 0 w 55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68">
                    <a:moveTo>
                      <a:pt x="0" y="0"/>
                    </a:moveTo>
                    <a:lnTo>
                      <a:pt x="0" y="68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1A1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67" name="Freeform 467"/>
              <p:cNvSpPr>
                <a:spLocks/>
              </p:cNvSpPr>
              <p:nvPr/>
            </p:nvSpPr>
            <p:spPr bwMode="auto">
              <a:xfrm flipH="1">
                <a:off x="1584" y="758"/>
                <a:ext cx="411" cy="402"/>
              </a:xfrm>
              <a:custGeom>
                <a:avLst/>
                <a:gdLst>
                  <a:gd name="T0" fmla="*/ 0 w 411"/>
                  <a:gd name="T1" fmla="*/ 123 h 402"/>
                  <a:gd name="T2" fmla="*/ 0 w 411"/>
                  <a:gd name="T3" fmla="*/ 310 h 402"/>
                  <a:gd name="T4" fmla="*/ 159 w 411"/>
                  <a:gd name="T5" fmla="*/ 68 h 402"/>
                  <a:gd name="T6" fmla="*/ 190 w 411"/>
                  <a:gd name="T7" fmla="*/ 68 h 402"/>
                  <a:gd name="T8" fmla="*/ 4 w 411"/>
                  <a:gd name="T9" fmla="*/ 402 h 402"/>
                  <a:gd name="T10" fmla="*/ 411 w 411"/>
                  <a:gd name="T11" fmla="*/ 402 h 402"/>
                  <a:gd name="T12" fmla="*/ 411 w 411"/>
                  <a:gd name="T13" fmla="*/ 202 h 402"/>
                  <a:gd name="T14" fmla="*/ 374 w 411"/>
                  <a:gd name="T15" fmla="*/ 202 h 402"/>
                  <a:gd name="T16" fmla="*/ 374 w 411"/>
                  <a:gd name="T17" fmla="*/ 79 h 402"/>
                  <a:gd name="T18" fmla="*/ 299 w 411"/>
                  <a:gd name="T19" fmla="*/ 202 h 402"/>
                  <a:gd name="T20" fmla="*/ 251 w 411"/>
                  <a:gd name="T21" fmla="*/ 202 h 402"/>
                  <a:gd name="T22" fmla="*/ 251 w 411"/>
                  <a:gd name="T23" fmla="*/ 79 h 402"/>
                  <a:gd name="T24" fmla="*/ 199 w 411"/>
                  <a:gd name="T25" fmla="*/ 202 h 402"/>
                  <a:gd name="T26" fmla="*/ 150 w 411"/>
                  <a:gd name="T27" fmla="*/ 202 h 402"/>
                  <a:gd name="T28" fmla="*/ 246 w 411"/>
                  <a:gd name="T29" fmla="*/ 0 h 402"/>
                  <a:gd name="T30" fmla="*/ 228 w 411"/>
                  <a:gd name="T31" fmla="*/ 0 h 402"/>
                  <a:gd name="T32" fmla="*/ 199 w 411"/>
                  <a:gd name="T33" fmla="*/ 48 h 402"/>
                  <a:gd name="T34" fmla="*/ 173 w 411"/>
                  <a:gd name="T35" fmla="*/ 48 h 402"/>
                  <a:gd name="T36" fmla="*/ 203 w 411"/>
                  <a:gd name="T37" fmla="*/ 0 h 402"/>
                  <a:gd name="T38" fmla="*/ 184 w 411"/>
                  <a:gd name="T39" fmla="*/ 0 h 402"/>
                  <a:gd name="T40" fmla="*/ 96 w 411"/>
                  <a:gd name="T41" fmla="*/ 123 h 402"/>
                  <a:gd name="T42" fmla="*/ 71 w 411"/>
                  <a:gd name="T43" fmla="*/ 123 h 402"/>
                  <a:gd name="T44" fmla="*/ 71 w 411"/>
                  <a:gd name="T45" fmla="*/ 45 h 402"/>
                  <a:gd name="T46" fmla="*/ 23 w 411"/>
                  <a:gd name="T47" fmla="*/ 123 h 402"/>
                  <a:gd name="T48" fmla="*/ 0 w 411"/>
                  <a:gd name="T49" fmla="*/ 12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1" h="402">
                    <a:moveTo>
                      <a:pt x="0" y="123"/>
                    </a:moveTo>
                    <a:lnTo>
                      <a:pt x="0" y="310"/>
                    </a:lnTo>
                    <a:lnTo>
                      <a:pt x="159" y="68"/>
                    </a:lnTo>
                    <a:lnTo>
                      <a:pt x="190" y="68"/>
                    </a:lnTo>
                    <a:lnTo>
                      <a:pt x="4" y="402"/>
                    </a:lnTo>
                    <a:lnTo>
                      <a:pt x="411" y="402"/>
                    </a:lnTo>
                    <a:lnTo>
                      <a:pt x="411" y="202"/>
                    </a:lnTo>
                    <a:lnTo>
                      <a:pt x="374" y="202"/>
                    </a:lnTo>
                    <a:lnTo>
                      <a:pt x="374" y="79"/>
                    </a:lnTo>
                    <a:lnTo>
                      <a:pt x="299" y="202"/>
                    </a:lnTo>
                    <a:lnTo>
                      <a:pt x="251" y="202"/>
                    </a:lnTo>
                    <a:lnTo>
                      <a:pt x="251" y="79"/>
                    </a:lnTo>
                    <a:lnTo>
                      <a:pt x="199" y="202"/>
                    </a:lnTo>
                    <a:lnTo>
                      <a:pt x="150" y="202"/>
                    </a:lnTo>
                    <a:lnTo>
                      <a:pt x="246" y="0"/>
                    </a:lnTo>
                    <a:lnTo>
                      <a:pt x="228" y="0"/>
                    </a:lnTo>
                    <a:lnTo>
                      <a:pt x="199" y="48"/>
                    </a:lnTo>
                    <a:lnTo>
                      <a:pt x="173" y="48"/>
                    </a:lnTo>
                    <a:lnTo>
                      <a:pt x="203" y="0"/>
                    </a:lnTo>
                    <a:lnTo>
                      <a:pt x="184" y="0"/>
                    </a:lnTo>
                    <a:lnTo>
                      <a:pt x="96" y="123"/>
                    </a:lnTo>
                    <a:lnTo>
                      <a:pt x="71" y="123"/>
                    </a:lnTo>
                    <a:lnTo>
                      <a:pt x="71" y="45"/>
                    </a:lnTo>
                    <a:lnTo>
                      <a:pt x="23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A1A1A1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68" name="Freeform 468"/>
              <p:cNvSpPr>
                <a:spLocks/>
              </p:cNvSpPr>
              <p:nvPr/>
            </p:nvSpPr>
            <p:spPr bwMode="auto">
              <a:xfrm flipH="1">
                <a:off x="1621" y="758"/>
                <a:ext cx="75" cy="116"/>
              </a:xfrm>
              <a:custGeom>
                <a:avLst/>
                <a:gdLst>
                  <a:gd name="T0" fmla="*/ 0 w 75"/>
                  <a:gd name="T1" fmla="*/ 0 h 116"/>
                  <a:gd name="T2" fmla="*/ 0 w 75"/>
                  <a:gd name="T3" fmla="*/ 116 h 116"/>
                  <a:gd name="T4" fmla="*/ 75 w 75"/>
                  <a:gd name="T5" fmla="*/ 0 h 116"/>
                  <a:gd name="T6" fmla="*/ 0 w 75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16">
                    <a:moveTo>
                      <a:pt x="0" y="0"/>
                    </a:moveTo>
                    <a:lnTo>
                      <a:pt x="0" y="116"/>
                    </a:lnTo>
                    <a:lnTo>
                      <a:pt x="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1A1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069" name="Freeform 469"/>
              <p:cNvSpPr>
                <a:spLocks noEditPoints="1"/>
              </p:cNvSpPr>
              <p:nvPr/>
            </p:nvSpPr>
            <p:spPr bwMode="auto">
              <a:xfrm flipH="1">
                <a:off x="1536" y="764"/>
                <a:ext cx="18" cy="21"/>
              </a:xfrm>
              <a:custGeom>
                <a:avLst/>
                <a:gdLst>
                  <a:gd name="T0" fmla="*/ 0 w 18"/>
                  <a:gd name="T1" fmla="*/ 21 h 21"/>
                  <a:gd name="T2" fmla="*/ 0 w 18"/>
                  <a:gd name="T3" fmla="*/ 0 h 21"/>
                  <a:gd name="T4" fmla="*/ 10 w 18"/>
                  <a:gd name="T5" fmla="*/ 0 h 21"/>
                  <a:gd name="T6" fmla="*/ 14 w 18"/>
                  <a:gd name="T7" fmla="*/ 0 h 21"/>
                  <a:gd name="T8" fmla="*/ 16 w 18"/>
                  <a:gd name="T9" fmla="*/ 2 h 21"/>
                  <a:gd name="T10" fmla="*/ 16 w 18"/>
                  <a:gd name="T11" fmla="*/ 6 h 21"/>
                  <a:gd name="T12" fmla="*/ 16 w 18"/>
                  <a:gd name="T13" fmla="*/ 10 h 21"/>
                  <a:gd name="T14" fmla="*/ 10 w 18"/>
                  <a:gd name="T15" fmla="*/ 12 h 21"/>
                  <a:gd name="T16" fmla="*/ 12 w 18"/>
                  <a:gd name="T17" fmla="*/ 14 h 21"/>
                  <a:gd name="T18" fmla="*/ 14 w 18"/>
                  <a:gd name="T19" fmla="*/ 16 h 21"/>
                  <a:gd name="T20" fmla="*/ 18 w 18"/>
                  <a:gd name="T21" fmla="*/ 21 h 21"/>
                  <a:gd name="T22" fmla="*/ 14 w 18"/>
                  <a:gd name="T23" fmla="*/ 21 h 21"/>
                  <a:gd name="T24" fmla="*/ 12 w 18"/>
                  <a:gd name="T25" fmla="*/ 17 h 21"/>
                  <a:gd name="T26" fmla="*/ 12 w 18"/>
                  <a:gd name="T27" fmla="*/ 16 h 21"/>
                  <a:gd name="T28" fmla="*/ 10 w 18"/>
                  <a:gd name="T29" fmla="*/ 14 h 21"/>
                  <a:gd name="T30" fmla="*/ 8 w 18"/>
                  <a:gd name="T31" fmla="*/ 14 h 21"/>
                  <a:gd name="T32" fmla="*/ 8 w 18"/>
                  <a:gd name="T33" fmla="*/ 12 h 21"/>
                  <a:gd name="T34" fmla="*/ 6 w 18"/>
                  <a:gd name="T35" fmla="*/ 12 h 21"/>
                  <a:gd name="T36" fmla="*/ 2 w 18"/>
                  <a:gd name="T37" fmla="*/ 12 h 21"/>
                  <a:gd name="T38" fmla="*/ 2 w 18"/>
                  <a:gd name="T39" fmla="*/ 21 h 21"/>
                  <a:gd name="T40" fmla="*/ 0 w 18"/>
                  <a:gd name="T41" fmla="*/ 21 h 21"/>
                  <a:gd name="T42" fmla="*/ 2 w 18"/>
                  <a:gd name="T43" fmla="*/ 10 h 21"/>
                  <a:gd name="T44" fmla="*/ 8 w 18"/>
                  <a:gd name="T45" fmla="*/ 10 h 21"/>
                  <a:gd name="T46" fmla="*/ 12 w 18"/>
                  <a:gd name="T47" fmla="*/ 10 h 21"/>
                  <a:gd name="T48" fmla="*/ 14 w 18"/>
                  <a:gd name="T49" fmla="*/ 8 h 21"/>
                  <a:gd name="T50" fmla="*/ 14 w 18"/>
                  <a:gd name="T51" fmla="*/ 6 h 21"/>
                  <a:gd name="T52" fmla="*/ 12 w 18"/>
                  <a:gd name="T53" fmla="*/ 4 h 21"/>
                  <a:gd name="T54" fmla="*/ 10 w 18"/>
                  <a:gd name="T55" fmla="*/ 2 h 21"/>
                  <a:gd name="T56" fmla="*/ 2 w 18"/>
                  <a:gd name="T57" fmla="*/ 2 h 21"/>
                  <a:gd name="T58" fmla="*/ 2 w 18"/>
                  <a:gd name="T5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" h="21">
                    <a:moveTo>
                      <a:pt x="0" y="2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  <a:moveTo>
                      <a:pt x="2" y="10"/>
                    </a:moveTo>
                    <a:lnTo>
                      <a:pt x="8" y="10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4070" name="Freeform 470"/>
            <p:cNvSpPr>
              <a:spLocks/>
            </p:cNvSpPr>
            <p:nvPr/>
          </p:nvSpPr>
          <p:spPr bwMode="auto">
            <a:xfrm flipH="1">
              <a:off x="5286" y="820"/>
              <a:ext cx="64" cy="484"/>
            </a:xfrm>
            <a:custGeom>
              <a:avLst/>
              <a:gdLst>
                <a:gd name="T0" fmla="*/ 41 w 64"/>
                <a:gd name="T1" fmla="*/ 484 h 484"/>
                <a:gd name="T2" fmla="*/ 64 w 64"/>
                <a:gd name="T3" fmla="*/ 484 h 484"/>
                <a:gd name="T4" fmla="*/ 64 w 64"/>
                <a:gd name="T5" fmla="*/ 0 h 484"/>
                <a:gd name="T6" fmla="*/ 8 w 64"/>
                <a:gd name="T7" fmla="*/ 17 h 484"/>
                <a:gd name="T8" fmla="*/ 0 w 64"/>
                <a:gd name="T9" fmla="*/ 25 h 484"/>
                <a:gd name="T10" fmla="*/ 41 w 64"/>
                <a:gd name="T11" fmla="*/ 25 h 484"/>
                <a:gd name="T12" fmla="*/ 41 w 64"/>
                <a:gd name="T13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84">
                  <a:moveTo>
                    <a:pt x="41" y="484"/>
                  </a:moveTo>
                  <a:lnTo>
                    <a:pt x="64" y="484"/>
                  </a:lnTo>
                  <a:lnTo>
                    <a:pt x="64" y="0"/>
                  </a:lnTo>
                  <a:lnTo>
                    <a:pt x="8" y="17"/>
                  </a:lnTo>
                  <a:lnTo>
                    <a:pt x="0" y="25"/>
                  </a:lnTo>
                  <a:lnTo>
                    <a:pt x="41" y="25"/>
                  </a:lnTo>
                  <a:lnTo>
                    <a:pt x="41" y="48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94071" name="Object 471"/>
          <p:cNvGraphicFramePr>
            <a:graphicFrameLocks/>
          </p:cNvGraphicFramePr>
          <p:nvPr/>
        </p:nvGraphicFramePr>
        <p:xfrm>
          <a:off x="-2160588" y="3268663"/>
          <a:ext cx="11544301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hart" r:id="rId6" imgW="7515098" imgH="3009960" progId="MSGraph.Chart.8">
                  <p:embed followColorScheme="full"/>
                </p:oleObj>
              </mc:Choice>
              <mc:Fallback>
                <p:oleObj name="Chart" r:id="rId6" imgW="7515098" imgH="30099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60588" y="3268663"/>
                        <a:ext cx="11544301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Project Background (UAB)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65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9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79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9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940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500" name="Picture 4" descr="DSC07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502" name="AutoShape 6"/>
          <p:cNvSpPr>
            <a:spLocks noChangeArrowheads="1"/>
          </p:cNvSpPr>
          <p:nvPr/>
        </p:nvSpPr>
        <p:spPr bwMode="auto">
          <a:xfrm>
            <a:off x="3005138" y="4343400"/>
            <a:ext cx="1566862" cy="412750"/>
          </a:xfrm>
          <a:prstGeom prst="flowChartProcess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3588"/>
            <a:r>
              <a:rPr lang="en-US" altLang="zh-CN" sz="3600" b="1" dirty="0">
                <a:solidFill>
                  <a:srgbClr val="00B050"/>
                </a:solidFill>
              </a:rPr>
              <a:t>Spider</a:t>
            </a:r>
          </a:p>
        </p:txBody>
      </p:sp>
      <p:sp>
        <p:nvSpPr>
          <p:cNvPr id="618503" name="AutoShape 7"/>
          <p:cNvSpPr>
            <a:spLocks noChangeArrowheads="1"/>
          </p:cNvSpPr>
          <p:nvPr/>
        </p:nvSpPr>
        <p:spPr bwMode="auto">
          <a:xfrm>
            <a:off x="2308225" y="2860675"/>
            <a:ext cx="3940175" cy="412750"/>
          </a:xfrm>
          <a:prstGeom prst="flowChart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3588"/>
            <a:r>
              <a:rPr lang="en-US" altLang="zh-CN" sz="3600" b="1" dirty="0">
                <a:solidFill>
                  <a:srgbClr val="FF3300"/>
                </a:solidFill>
              </a:rPr>
              <a:t>FAD sensors on slab</a:t>
            </a:r>
          </a:p>
        </p:txBody>
      </p:sp>
      <p:sp>
        <p:nvSpPr>
          <p:cNvPr id="618504" name="Line 8"/>
          <p:cNvSpPr>
            <a:spLocks noChangeShapeType="1"/>
          </p:cNvSpPr>
          <p:nvPr/>
        </p:nvSpPr>
        <p:spPr bwMode="auto">
          <a:xfrm flipH="1" flipV="1">
            <a:off x="1603374" y="1703387"/>
            <a:ext cx="704850" cy="1157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5" name="Oval 9"/>
          <p:cNvSpPr>
            <a:spLocks noChangeArrowheads="1"/>
          </p:cNvSpPr>
          <p:nvPr/>
        </p:nvSpPr>
        <p:spPr bwMode="auto">
          <a:xfrm>
            <a:off x="1219200" y="1143000"/>
            <a:ext cx="730250" cy="5905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06" name="Oval 10"/>
          <p:cNvSpPr>
            <a:spLocks noChangeArrowheads="1"/>
          </p:cNvSpPr>
          <p:nvPr/>
        </p:nvSpPr>
        <p:spPr bwMode="auto">
          <a:xfrm>
            <a:off x="7326313" y="1908175"/>
            <a:ext cx="730250" cy="5905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07" name="Oval 11"/>
          <p:cNvSpPr>
            <a:spLocks noChangeArrowheads="1"/>
          </p:cNvSpPr>
          <p:nvPr/>
        </p:nvSpPr>
        <p:spPr bwMode="auto">
          <a:xfrm>
            <a:off x="1313655" y="4163811"/>
            <a:ext cx="579437" cy="52069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08" name="Oval 12"/>
          <p:cNvSpPr>
            <a:spLocks noChangeArrowheads="1"/>
          </p:cNvSpPr>
          <p:nvPr/>
        </p:nvSpPr>
        <p:spPr bwMode="auto">
          <a:xfrm>
            <a:off x="5456238" y="4387850"/>
            <a:ext cx="730250" cy="5905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09" name="Oval 13"/>
          <p:cNvSpPr>
            <a:spLocks noChangeArrowheads="1"/>
          </p:cNvSpPr>
          <p:nvPr/>
        </p:nvSpPr>
        <p:spPr bwMode="auto">
          <a:xfrm>
            <a:off x="4181475" y="3519488"/>
            <a:ext cx="730250" cy="592137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10" name="Line 14"/>
          <p:cNvSpPr>
            <a:spLocks noChangeShapeType="1"/>
          </p:cNvSpPr>
          <p:nvPr/>
        </p:nvSpPr>
        <p:spPr bwMode="auto">
          <a:xfrm flipH="1">
            <a:off x="1676400" y="3289299"/>
            <a:ext cx="631823" cy="873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1" name="Line 15"/>
          <p:cNvSpPr>
            <a:spLocks noChangeShapeType="1"/>
          </p:cNvSpPr>
          <p:nvPr/>
        </p:nvSpPr>
        <p:spPr bwMode="auto">
          <a:xfrm flipV="1">
            <a:off x="6248400" y="2338387"/>
            <a:ext cx="1077913" cy="522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2" name="Line 16"/>
          <p:cNvSpPr>
            <a:spLocks noChangeShapeType="1"/>
          </p:cNvSpPr>
          <p:nvPr/>
        </p:nvSpPr>
        <p:spPr bwMode="auto">
          <a:xfrm flipH="1">
            <a:off x="5956300" y="3273426"/>
            <a:ext cx="292100" cy="1119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3" name="Line 17"/>
          <p:cNvSpPr>
            <a:spLocks noChangeShapeType="1"/>
          </p:cNvSpPr>
          <p:nvPr/>
        </p:nvSpPr>
        <p:spPr bwMode="auto">
          <a:xfrm flipV="1">
            <a:off x="3886200" y="4038600"/>
            <a:ext cx="4572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514" name="Picture 18" descr="DSC070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t="17438" r="29497" b="21375"/>
          <a:stretch>
            <a:fillRect/>
          </a:stretch>
        </p:blipFill>
        <p:spPr bwMode="auto">
          <a:xfrm>
            <a:off x="6497001" y="4756150"/>
            <a:ext cx="2248537" cy="1568449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515" name="Text Box 19"/>
          <p:cNvSpPr txBox="1">
            <a:spLocks noChangeArrowheads="1"/>
          </p:cNvSpPr>
          <p:nvPr/>
        </p:nvSpPr>
        <p:spPr bwMode="auto">
          <a:xfrm>
            <a:off x="0" y="64008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286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9863" defTabSz="7286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12725" defTabSz="7286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319088" defTabSz="7286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425450" defTabSz="7286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2650" defTabSz="728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339850" defTabSz="728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797050" defTabSz="728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254250" defTabSz="728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dirty="0">
                <a:latin typeface="Calibri" pitchFamily="34" charset="0"/>
              </a:rPr>
              <a:t>B-WIM System Testing on </a:t>
            </a:r>
            <a:r>
              <a:rPr lang="en-US" altLang="zh-CN" dirty="0" smtClean="0">
                <a:latin typeface="Calibri" pitchFamily="34" charset="0"/>
              </a:rPr>
              <a:t>I-459</a:t>
            </a:r>
            <a:endParaRPr lang="en-GB" altLang="zh-CN" sz="1400" dirty="0">
              <a:latin typeface="Calibri" pitchFamily="34" charset="0"/>
            </a:endParaRPr>
          </a:p>
        </p:txBody>
      </p:sp>
      <p:sp>
        <p:nvSpPr>
          <p:cNvPr id="618516" name="Rectangle 20"/>
          <p:cNvSpPr>
            <a:spLocks noChangeArrowheads="1"/>
          </p:cNvSpPr>
          <p:nvPr/>
        </p:nvSpPr>
        <p:spPr bwMode="auto">
          <a:xfrm>
            <a:off x="-1666084" y="4810124"/>
            <a:ext cx="80025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GB" altLang="zh-CN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18" y="1215265"/>
            <a:ext cx="1945481" cy="140976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0100" y="5410200"/>
            <a:ext cx="5334000" cy="412750"/>
          </a:xfrm>
          <a:prstGeom prst="flowChartProcess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3588"/>
            <a:r>
              <a:rPr lang="en-US" altLang="zh-CN" sz="3600" b="1" dirty="0" smtClean="0">
                <a:solidFill>
                  <a:srgbClr val="FFFF00"/>
                </a:solidFill>
              </a:rPr>
              <a:t>Weighing sensors </a:t>
            </a:r>
            <a:r>
              <a:rPr lang="en-US" altLang="zh-CN" sz="3600" b="1" dirty="0">
                <a:solidFill>
                  <a:srgbClr val="FFFF00"/>
                </a:solidFill>
              </a:rPr>
              <a:t>on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girder</a:t>
            </a:r>
            <a:endParaRPr lang="en-US" altLang="zh-CN" sz="3600" b="1" dirty="0">
              <a:solidFill>
                <a:srgbClr val="FFFF00"/>
              </a:solidFill>
            </a:endParaRP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045492" y="4105218"/>
            <a:ext cx="579437" cy="520699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4678362" y="4289425"/>
            <a:ext cx="579437" cy="520699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0" y="1311275"/>
            <a:ext cx="1752600" cy="1203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1676401" y="4625918"/>
            <a:ext cx="631822" cy="78428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4948238" y="4787900"/>
            <a:ext cx="385762" cy="622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296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Project Background (UAB) </a:t>
            </a:r>
            <a:r>
              <a:rPr lang="en-US" sz="3200" dirty="0" smtClean="0">
                <a:solidFill>
                  <a:srgbClr val="FFFF00"/>
                </a:solidFill>
              </a:rPr>
              <a:t>cont.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1905000"/>
            <a:ext cx="8702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Project Objective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357</Words>
  <Application>Microsoft Office PowerPoint</Application>
  <PresentationFormat>On-screen Show (4:3)</PresentationFormat>
  <Paragraphs>86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Microsoft Clip Gallery</vt:lpstr>
      <vt:lpstr>Microsoft Graph Chart</vt:lpstr>
      <vt:lpstr>Graph</vt:lpstr>
      <vt:lpstr>Equation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BWIM shema</vt:lpstr>
      <vt:lpstr>PowerPoint Presentation</vt:lpstr>
      <vt:lpstr>PowerPoint Presentation</vt:lpstr>
      <vt:lpstr>PowerPoint Presentation</vt:lpstr>
      <vt:lpstr>PowerPoint Presentation</vt:lpstr>
      <vt:lpstr>Strain Transducer</vt:lpstr>
      <vt:lpstr>PowerPoint Presentation</vt:lpstr>
      <vt:lpstr>BWIM field test in  Troy Hwy, Montgomery, AL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Dong</dc:creator>
  <cp:lastModifiedBy>Li Dong</cp:lastModifiedBy>
  <cp:revision>33</cp:revision>
  <dcterms:created xsi:type="dcterms:W3CDTF">2006-08-16T00:00:00Z</dcterms:created>
  <dcterms:modified xsi:type="dcterms:W3CDTF">2013-02-09T05:56:33Z</dcterms:modified>
</cp:coreProperties>
</file>